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7" r:id="rId2"/>
    <p:sldId id="298" r:id="rId3"/>
    <p:sldId id="296" r:id="rId4"/>
    <p:sldId id="295" r:id="rId5"/>
    <p:sldId id="297" r:id="rId6"/>
    <p:sldId id="299" r:id="rId7"/>
    <p:sldId id="300" r:id="rId8"/>
    <p:sldId id="301" r:id="rId9"/>
    <p:sldId id="304" r:id="rId10"/>
    <p:sldId id="305" r:id="rId11"/>
    <p:sldId id="306" r:id="rId12"/>
    <p:sldId id="307" r:id="rId13"/>
    <p:sldId id="308" r:id="rId14"/>
    <p:sldId id="309" r:id="rId15"/>
    <p:sldId id="310" r:id="rId16"/>
    <p:sldId id="280" r:id="rId17"/>
    <p:sldId id="294" r:id="rId18"/>
    <p:sldId id="312" r:id="rId19"/>
    <p:sldId id="302" r:id="rId20"/>
    <p:sldId id="303" r:id="rId21"/>
    <p:sldId id="29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64" autoAdjust="0"/>
  </p:normalViewPr>
  <p:slideViewPr>
    <p:cSldViewPr snapToGrid="0">
      <p:cViewPr varScale="1">
        <p:scale>
          <a:sx n="80" d="100"/>
          <a:sy n="80" d="100"/>
        </p:scale>
        <p:origin x="782" y="67"/>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Kuiri" userId="6e998787ffb65f0c" providerId="LiveId" clId="{992E50E2-4F0C-4A63-A5EC-F4DFDA4F1202}"/>
    <pc:docChg chg="undo custSel addSld delSld modSld sldOrd">
      <pc:chgData name="Shubham Kuiri" userId="6e998787ffb65f0c" providerId="LiveId" clId="{992E50E2-4F0C-4A63-A5EC-F4DFDA4F1202}" dt="2025-11-16T17:24:33.379" v="619" actId="2696"/>
      <pc:docMkLst>
        <pc:docMk/>
      </pc:docMkLst>
      <pc:sldChg chg="del">
        <pc:chgData name="Shubham Kuiri" userId="6e998787ffb65f0c" providerId="LiveId" clId="{992E50E2-4F0C-4A63-A5EC-F4DFDA4F1202}" dt="2025-10-31T18:25:29.585" v="132" actId="2696"/>
        <pc:sldMkLst>
          <pc:docMk/>
          <pc:sldMk cId="142462048" sldId="267"/>
        </pc:sldMkLst>
      </pc:sldChg>
      <pc:sldChg chg="modSp mod">
        <pc:chgData name="Shubham Kuiri" userId="6e998787ffb65f0c" providerId="LiveId" clId="{992E50E2-4F0C-4A63-A5EC-F4DFDA4F1202}" dt="2025-10-31T19:12:57.598" v="374" actId="14100"/>
        <pc:sldMkLst>
          <pc:docMk/>
          <pc:sldMk cId="3555262941" sldId="278"/>
        </pc:sldMkLst>
        <pc:graphicFrameChg chg="modGraphic">
          <ac:chgData name="Shubham Kuiri" userId="6e998787ffb65f0c" providerId="LiveId" clId="{992E50E2-4F0C-4A63-A5EC-F4DFDA4F1202}" dt="2025-10-31T19:12:57.598" v="374" actId="14100"/>
          <ac:graphicFrameMkLst>
            <pc:docMk/>
            <pc:sldMk cId="3555262941" sldId="278"/>
            <ac:graphicFrameMk id="5" creationId="{1EB9ECE3-4E92-3129-1E10-7F7DD0D50EE5}"/>
          </ac:graphicFrameMkLst>
        </pc:graphicFrameChg>
      </pc:sldChg>
      <pc:sldChg chg="modSp mod">
        <pc:chgData name="Shubham Kuiri" userId="6e998787ffb65f0c" providerId="LiveId" clId="{992E50E2-4F0C-4A63-A5EC-F4DFDA4F1202}" dt="2025-10-31T19:16:12.447" v="375" actId="14100"/>
        <pc:sldMkLst>
          <pc:docMk/>
          <pc:sldMk cId="417636734" sldId="291"/>
        </pc:sldMkLst>
        <pc:graphicFrameChg chg="modGraphic">
          <ac:chgData name="Shubham Kuiri" userId="6e998787ffb65f0c" providerId="LiveId" clId="{992E50E2-4F0C-4A63-A5EC-F4DFDA4F1202}" dt="2025-10-31T19:16:12.447" v="375" actId="14100"/>
          <ac:graphicFrameMkLst>
            <pc:docMk/>
            <pc:sldMk cId="417636734" sldId="291"/>
            <ac:graphicFrameMk id="5" creationId="{AE2586AF-A13C-8C59-E351-C6496B412F47}"/>
          </ac:graphicFrameMkLst>
        </pc:graphicFrameChg>
      </pc:sldChg>
      <pc:sldChg chg="del">
        <pc:chgData name="Shubham Kuiri" userId="6e998787ffb65f0c" providerId="LiveId" clId="{992E50E2-4F0C-4A63-A5EC-F4DFDA4F1202}" dt="2025-11-16T17:24:33.379" v="619" actId="2696"/>
        <pc:sldMkLst>
          <pc:docMk/>
          <pc:sldMk cId="983028823" sldId="292"/>
        </pc:sldMkLst>
      </pc:sldChg>
      <pc:sldChg chg="modSp mod">
        <pc:chgData name="Shubham Kuiri" userId="6e998787ffb65f0c" providerId="LiveId" clId="{992E50E2-4F0C-4A63-A5EC-F4DFDA4F1202}" dt="2025-10-27T07:52:20.828" v="129" actId="20577"/>
        <pc:sldMkLst>
          <pc:docMk/>
          <pc:sldMk cId="4234392859" sldId="293"/>
        </pc:sldMkLst>
        <pc:spChg chg="mod">
          <ac:chgData name="Shubham Kuiri" userId="6e998787ffb65f0c" providerId="LiveId" clId="{992E50E2-4F0C-4A63-A5EC-F4DFDA4F1202}" dt="2025-10-27T07:52:20.828" v="129" actId="20577"/>
          <ac:spMkLst>
            <pc:docMk/>
            <pc:sldMk cId="4234392859" sldId="293"/>
            <ac:spMk id="3" creationId="{CB99A6DA-B4D2-F7B0-37F0-A1DE1BBB2355}"/>
          </ac:spMkLst>
        </pc:spChg>
      </pc:sldChg>
      <pc:sldChg chg="modSp add mod ord">
        <pc:chgData name="Shubham Kuiri" userId="6e998787ffb65f0c" providerId="LiveId" clId="{992E50E2-4F0C-4A63-A5EC-F4DFDA4F1202}" dt="2025-10-31T18:54:31.777" v="302"/>
        <pc:sldMkLst>
          <pc:docMk/>
          <pc:sldMk cId="2088231058" sldId="295"/>
        </pc:sldMkLst>
        <pc:spChg chg="mod">
          <ac:chgData name="Shubham Kuiri" userId="6e998787ffb65f0c" providerId="LiveId" clId="{992E50E2-4F0C-4A63-A5EC-F4DFDA4F1202}" dt="2025-10-31T18:26:53.355" v="142" actId="108"/>
          <ac:spMkLst>
            <pc:docMk/>
            <pc:sldMk cId="2088231058" sldId="295"/>
            <ac:spMk id="3" creationId="{CD330DB4-245C-069C-C834-14456AEC836E}"/>
          </ac:spMkLst>
        </pc:spChg>
      </pc:sldChg>
      <pc:sldChg chg="addSp delSp modSp new mod modClrScheme chgLayout">
        <pc:chgData name="Shubham Kuiri" userId="6e998787ffb65f0c" providerId="LiveId" clId="{992E50E2-4F0C-4A63-A5EC-F4DFDA4F1202}" dt="2025-10-31T18:45:45.396" v="247" actId="108"/>
        <pc:sldMkLst>
          <pc:docMk/>
          <pc:sldMk cId="363452878" sldId="296"/>
        </pc:sldMkLst>
        <pc:spChg chg="mod ord">
          <ac:chgData name="Shubham Kuiri" userId="6e998787ffb65f0c" providerId="LiveId" clId="{992E50E2-4F0C-4A63-A5EC-F4DFDA4F1202}" dt="2025-10-31T18:45:42.433" v="245" actId="108"/>
          <ac:spMkLst>
            <pc:docMk/>
            <pc:sldMk cId="363452878" sldId="296"/>
            <ac:spMk id="2" creationId="{7F7AF932-A386-B2D7-2337-49B8DFA47CFB}"/>
          </ac:spMkLst>
        </pc:spChg>
        <pc:spChg chg="mod ord">
          <ac:chgData name="Shubham Kuiri" userId="6e998787ffb65f0c" providerId="LiveId" clId="{992E50E2-4F0C-4A63-A5EC-F4DFDA4F1202}" dt="2025-10-31T18:45:45.396" v="247" actId="108"/>
          <ac:spMkLst>
            <pc:docMk/>
            <pc:sldMk cId="363452878" sldId="296"/>
            <ac:spMk id="3" creationId="{6E27AA5E-9F9A-E790-6A15-5CD09272B402}"/>
          </ac:spMkLst>
        </pc:spChg>
        <pc:picChg chg="add mod ord">
          <ac:chgData name="Shubham Kuiri" userId="6e998787ffb65f0c" providerId="LiveId" clId="{992E50E2-4F0C-4A63-A5EC-F4DFDA4F1202}" dt="2025-10-31T18:40:28.528" v="230" actId="692"/>
          <ac:picMkLst>
            <pc:docMk/>
            <pc:sldMk cId="363452878" sldId="296"/>
            <ac:picMk id="6" creationId="{18936CA3-C2B3-4CFE-D530-913DDCB14234}"/>
          </ac:picMkLst>
        </pc:picChg>
      </pc:sldChg>
      <pc:sldChg chg="addSp delSp modSp add mod modClrScheme chgLayout">
        <pc:chgData name="Shubham Kuiri" userId="6e998787ffb65f0c" providerId="LiveId" clId="{992E50E2-4F0C-4A63-A5EC-F4DFDA4F1202}" dt="2025-10-31T18:52:36.255" v="300" actId="27636"/>
        <pc:sldMkLst>
          <pc:docMk/>
          <pc:sldMk cId="3050162960" sldId="297"/>
        </pc:sldMkLst>
        <pc:spChg chg="mod ord">
          <ac:chgData name="Shubham Kuiri" userId="6e998787ffb65f0c" providerId="LiveId" clId="{992E50E2-4F0C-4A63-A5EC-F4DFDA4F1202}" dt="2025-10-31T18:46:11.007" v="248" actId="700"/>
          <ac:spMkLst>
            <pc:docMk/>
            <pc:sldMk cId="3050162960" sldId="297"/>
            <ac:spMk id="2" creationId="{EC8108DB-782C-6571-B6C9-1B9FB975B446}"/>
          </ac:spMkLst>
        </pc:spChg>
        <pc:spChg chg="add mod ord">
          <ac:chgData name="Shubham Kuiri" userId="6e998787ffb65f0c" providerId="LiveId" clId="{992E50E2-4F0C-4A63-A5EC-F4DFDA4F1202}" dt="2025-10-31T18:52:36.251" v="299" actId="27636"/>
          <ac:spMkLst>
            <pc:docMk/>
            <pc:sldMk cId="3050162960" sldId="297"/>
            <ac:spMk id="4" creationId="{146DFF67-E499-C04C-1799-89944A20C3F0}"/>
          </ac:spMkLst>
        </pc:spChg>
        <pc:spChg chg="add mod ord">
          <ac:chgData name="Shubham Kuiri" userId="6e998787ffb65f0c" providerId="LiveId" clId="{992E50E2-4F0C-4A63-A5EC-F4DFDA4F1202}" dt="2025-10-31T18:52:36.255" v="300" actId="27636"/>
          <ac:spMkLst>
            <pc:docMk/>
            <pc:sldMk cId="3050162960" sldId="297"/>
            <ac:spMk id="5" creationId="{673399FA-5E6A-95B4-7B11-DBEF25461B54}"/>
          </ac:spMkLst>
        </pc:spChg>
      </pc:sldChg>
      <pc:sldChg chg="addSp delSp modSp add mod ord">
        <pc:chgData name="Shubham Kuiri" userId="6e998787ffb65f0c" providerId="LiveId" clId="{992E50E2-4F0C-4A63-A5EC-F4DFDA4F1202}" dt="2025-10-31T18:27:40.317" v="148"/>
        <pc:sldMkLst>
          <pc:docMk/>
          <pc:sldMk cId="3210905279" sldId="298"/>
        </pc:sldMkLst>
        <pc:spChg chg="add mod">
          <ac:chgData name="Shubham Kuiri" userId="6e998787ffb65f0c" providerId="LiveId" clId="{992E50E2-4F0C-4A63-A5EC-F4DFDA4F1202}" dt="2025-10-31T18:27:15.194" v="145" actId="255"/>
          <ac:spMkLst>
            <pc:docMk/>
            <pc:sldMk cId="3210905279" sldId="298"/>
            <ac:spMk id="4" creationId="{75695A7B-8282-2867-E852-C4176C935761}"/>
          </ac:spMkLst>
        </pc:spChg>
        <pc:spChg chg="add mod">
          <ac:chgData name="Shubham Kuiri" userId="6e998787ffb65f0c" providerId="LiveId" clId="{992E50E2-4F0C-4A63-A5EC-F4DFDA4F1202}" dt="2025-10-31T18:27:27.093" v="146" actId="255"/>
          <ac:spMkLst>
            <pc:docMk/>
            <pc:sldMk cId="3210905279" sldId="298"/>
            <ac:spMk id="7" creationId="{C1B7CE40-E8EF-FC54-9DA8-FFC974FE6662}"/>
          </ac:spMkLst>
        </pc:spChg>
      </pc:sldChg>
      <pc:sldChg chg="modSp add mod">
        <pc:chgData name="Shubham Kuiri" userId="6e998787ffb65f0c" providerId="LiveId" clId="{992E50E2-4F0C-4A63-A5EC-F4DFDA4F1202}" dt="2025-10-31T18:51:00.292" v="294" actId="2710"/>
        <pc:sldMkLst>
          <pc:docMk/>
          <pc:sldMk cId="3985780753" sldId="299"/>
        </pc:sldMkLst>
        <pc:spChg chg="mod">
          <ac:chgData name="Shubham Kuiri" userId="6e998787ffb65f0c" providerId="LiveId" clId="{992E50E2-4F0C-4A63-A5EC-F4DFDA4F1202}" dt="2025-10-31T18:51:00.292" v="294" actId="2710"/>
          <ac:spMkLst>
            <pc:docMk/>
            <pc:sldMk cId="3985780753" sldId="299"/>
            <ac:spMk id="4" creationId="{FB70CAA7-091B-766E-92DB-18AD3D50E7BA}"/>
          </ac:spMkLst>
        </pc:spChg>
        <pc:spChg chg="mod">
          <ac:chgData name="Shubham Kuiri" userId="6e998787ffb65f0c" providerId="LiveId" clId="{992E50E2-4F0C-4A63-A5EC-F4DFDA4F1202}" dt="2025-10-31T18:50:04.089" v="287"/>
          <ac:spMkLst>
            <pc:docMk/>
            <pc:sldMk cId="3985780753" sldId="299"/>
            <ac:spMk id="5" creationId="{EECAE0EC-5DDC-D6D1-846A-1494B67ED02F}"/>
          </ac:spMkLst>
        </pc:spChg>
      </pc:sldChg>
      <pc:sldChg chg="modSp add">
        <pc:chgData name="Shubham Kuiri" userId="6e998787ffb65f0c" providerId="LiveId" clId="{992E50E2-4F0C-4A63-A5EC-F4DFDA4F1202}" dt="2025-10-31T18:51:41.757" v="297"/>
        <pc:sldMkLst>
          <pc:docMk/>
          <pc:sldMk cId="2793974888" sldId="300"/>
        </pc:sldMkLst>
        <pc:spChg chg="mod">
          <ac:chgData name="Shubham Kuiri" userId="6e998787ffb65f0c" providerId="LiveId" clId="{992E50E2-4F0C-4A63-A5EC-F4DFDA4F1202}" dt="2025-10-31T18:51:30.002" v="296"/>
          <ac:spMkLst>
            <pc:docMk/>
            <pc:sldMk cId="2793974888" sldId="300"/>
            <ac:spMk id="4" creationId="{8B427E7F-13AC-0461-760B-A31058BF916B}"/>
          </ac:spMkLst>
        </pc:spChg>
        <pc:spChg chg="mod">
          <ac:chgData name="Shubham Kuiri" userId="6e998787ffb65f0c" providerId="LiveId" clId="{992E50E2-4F0C-4A63-A5EC-F4DFDA4F1202}" dt="2025-10-31T18:51:41.757" v="297"/>
          <ac:spMkLst>
            <pc:docMk/>
            <pc:sldMk cId="2793974888" sldId="300"/>
            <ac:spMk id="5" creationId="{279E7B77-B573-3518-07AE-00FDA49AA537}"/>
          </ac:spMkLst>
        </pc:spChg>
      </pc:sldChg>
      <pc:sldChg chg="addSp delSp modSp add mod">
        <pc:chgData name="Shubham Kuiri" userId="6e998787ffb65f0c" providerId="LiveId" clId="{992E50E2-4F0C-4A63-A5EC-F4DFDA4F1202}" dt="2025-10-31T19:12:17.391" v="372" actId="207"/>
        <pc:sldMkLst>
          <pc:docMk/>
          <pc:sldMk cId="3426770576" sldId="301"/>
        </pc:sldMkLst>
        <pc:spChg chg="mod">
          <ac:chgData name="Shubham Kuiri" userId="6e998787ffb65f0c" providerId="LiveId" clId="{992E50E2-4F0C-4A63-A5EC-F4DFDA4F1202}" dt="2025-10-31T19:02:21.811" v="315" actId="1076"/>
          <ac:spMkLst>
            <pc:docMk/>
            <pc:sldMk cId="3426770576" sldId="301"/>
            <ac:spMk id="2" creationId="{E67A722D-2E61-85C6-6121-A474A0FBACBF}"/>
          </ac:spMkLst>
        </pc:spChg>
        <pc:spChg chg="add mod">
          <ac:chgData name="Shubham Kuiri" userId="6e998787ffb65f0c" providerId="LiveId" clId="{992E50E2-4F0C-4A63-A5EC-F4DFDA4F1202}" dt="2025-10-31T19:12:17.391" v="372" actId="207"/>
          <ac:spMkLst>
            <pc:docMk/>
            <pc:sldMk cId="3426770576" sldId="301"/>
            <ac:spMk id="7" creationId="{4BFDABE3-724E-4AD8-C69D-52A11B9E3B3A}"/>
          </ac:spMkLst>
        </pc:spChg>
        <pc:spChg chg="add mod">
          <ac:chgData name="Shubham Kuiri" userId="6e998787ffb65f0c" providerId="LiveId" clId="{992E50E2-4F0C-4A63-A5EC-F4DFDA4F1202}" dt="2025-10-31T19:06:51.309" v="357" actId="14100"/>
          <ac:spMkLst>
            <pc:docMk/>
            <pc:sldMk cId="3426770576" sldId="301"/>
            <ac:spMk id="10" creationId="{6C6C1A28-6647-9FE0-A3A0-A017D1E0FD65}"/>
          </ac:spMkLst>
        </pc:spChg>
        <pc:spChg chg="add mod">
          <ac:chgData name="Shubham Kuiri" userId="6e998787ffb65f0c" providerId="LiveId" clId="{992E50E2-4F0C-4A63-A5EC-F4DFDA4F1202}" dt="2025-10-31T19:07:56.221" v="365" actId="1076"/>
          <ac:spMkLst>
            <pc:docMk/>
            <pc:sldMk cId="3426770576" sldId="301"/>
            <ac:spMk id="12" creationId="{31EBC1DC-E6D3-6731-9C8F-3077DC5F3B26}"/>
          </ac:spMkLst>
        </pc:spChg>
        <pc:picChg chg="add mod">
          <ac:chgData name="Shubham Kuiri" userId="6e998787ffb65f0c" providerId="LiveId" clId="{992E50E2-4F0C-4A63-A5EC-F4DFDA4F1202}" dt="2025-10-31T19:02:27.655" v="317" actId="14100"/>
          <ac:picMkLst>
            <pc:docMk/>
            <pc:sldMk cId="3426770576" sldId="301"/>
            <ac:picMk id="6" creationId="{2FB99435-83A6-53BA-416C-BB84F7DFD55E}"/>
          </ac:picMkLst>
        </pc:picChg>
      </pc:sldChg>
      <pc:sldChg chg="delSp modSp add mod">
        <pc:chgData name="Shubham Kuiri" userId="6e998787ffb65f0c" providerId="LiveId" clId="{992E50E2-4F0C-4A63-A5EC-F4DFDA4F1202}" dt="2025-10-31T19:21:57.799" v="394" actId="14100"/>
        <pc:sldMkLst>
          <pc:docMk/>
          <pc:sldMk cId="2378649281" sldId="302"/>
        </pc:sldMkLst>
        <pc:spChg chg="mod">
          <ac:chgData name="Shubham Kuiri" userId="6e998787ffb65f0c" providerId="LiveId" clId="{992E50E2-4F0C-4A63-A5EC-F4DFDA4F1202}" dt="2025-10-31T19:21:53.983" v="393" actId="14100"/>
          <ac:spMkLst>
            <pc:docMk/>
            <pc:sldMk cId="2378649281" sldId="302"/>
            <ac:spMk id="2" creationId="{7B4F34E7-8651-8E50-2C8D-95A35722919C}"/>
          </ac:spMkLst>
        </pc:spChg>
        <pc:spChg chg="mod">
          <ac:chgData name="Shubham Kuiri" userId="6e998787ffb65f0c" providerId="LiveId" clId="{992E50E2-4F0C-4A63-A5EC-F4DFDA4F1202}" dt="2025-10-31T19:21:57.799" v="394" actId="14100"/>
          <ac:spMkLst>
            <pc:docMk/>
            <pc:sldMk cId="2378649281" sldId="302"/>
            <ac:spMk id="3" creationId="{F83F2852-D872-74D8-3F6F-A26535D009FC}"/>
          </ac:spMkLst>
        </pc:spChg>
      </pc:sldChg>
      <pc:sldChg chg="add">
        <pc:chgData name="Shubham Kuiri" userId="6e998787ffb65f0c" providerId="LiveId" clId="{992E50E2-4F0C-4A63-A5EC-F4DFDA4F1202}" dt="2025-10-31T19:19:30.351" v="377" actId="2890"/>
        <pc:sldMkLst>
          <pc:docMk/>
          <pc:sldMk cId="2102825663" sldId="303"/>
        </pc:sldMkLst>
      </pc:sldChg>
      <pc:sldChg chg="addSp delSp modSp add mod ord modClrScheme chgLayout">
        <pc:chgData name="Shubham Kuiri" userId="6e998787ffb65f0c" providerId="LiveId" clId="{992E50E2-4F0C-4A63-A5EC-F4DFDA4F1202}" dt="2025-11-01T08:06:06.082" v="451" actId="14100"/>
        <pc:sldMkLst>
          <pc:docMk/>
          <pc:sldMk cId="3018267296" sldId="304"/>
        </pc:sldMkLst>
        <pc:spChg chg="add mod ord">
          <ac:chgData name="Shubham Kuiri" userId="6e998787ffb65f0c" providerId="LiveId" clId="{992E50E2-4F0C-4A63-A5EC-F4DFDA4F1202}" dt="2025-11-01T08:03:55.959" v="447" actId="1076"/>
          <ac:spMkLst>
            <pc:docMk/>
            <pc:sldMk cId="3018267296" sldId="304"/>
            <ac:spMk id="2" creationId="{DD5A773B-6291-D014-13AE-9D6311036550}"/>
          </ac:spMkLst>
        </pc:spChg>
        <pc:spChg chg="mod ord">
          <ac:chgData name="Shubham Kuiri" userId="6e998787ffb65f0c" providerId="LiveId" clId="{992E50E2-4F0C-4A63-A5EC-F4DFDA4F1202}" dt="2025-11-01T08:06:06.082" v="451" actId="14100"/>
          <ac:spMkLst>
            <pc:docMk/>
            <pc:sldMk cId="3018267296" sldId="304"/>
            <ac:spMk id="3" creationId="{75361D73-F501-E2F1-7935-BCAE03424AA3}"/>
          </ac:spMkLst>
        </pc:spChg>
        <pc:picChg chg="add mod">
          <ac:chgData name="Shubham Kuiri" userId="6e998787ffb65f0c" providerId="LiveId" clId="{992E50E2-4F0C-4A63-A5EC-F4DFDA4F1202}" dt="2025-11-01T08:05:57.679" v="450" actId="14100"/>
          <ac:picMkLst>
            <pc:docMk/>
            <pc:sldMk cId="3018267296" sldId="304"/>
            <ac:picMk id="7" creationId="{19AE262B-E522-ADF0-2193-95DD0308D49E}"/>
          </ac:picMkLst>
        </pc:picChg>
      </pc:sldChg>
      <pc:sldChg chg="addSp delSp modSp add mod setBg">
        <pc:chgData name="Shubham Kuiri" userId="6e998787ffb65f0c" providerId="LiveId" clId="{992E50E2-4F0C-4A63-A5EC-F4DFDA4F1202}" dt="2025-11-01T08:35:05.711" v="558" actId="20577"/>
        <pc:sldMkLst>
          <pc:docMk/>
          <pc:sldMk cId="2686083992" sldId="305"/>
        </pc:sldMkLst>
        <pc:spChg chg="mod">
          <ac:chgData name="Shubham Kuiri" userId="6e998787ffb65f0c" providerId="LiveId" clId="{992E50E2-4F0C-4A63-A5EC-F4DFDA4F1202}" dt="2025-11-01T08:29:17.932" v="514" actId="14100"/>
          <ac:spMkLst>
            <pc:docMk/>
            <pc:sldMk cId="2686083992" sldId="305"/>
            <ac:spMk id="2" creationId="{447AD7B8-D979-9AB9-7D91-144761125AAD}"/>
          </ac:spMkLst>
        </pc:spChg>
        <pc:spChg chg="mod">
          <ac:chgData name="Shubham Kuiri" userId="6e998787ffb65f0c" providerId="LiveId" clId="{992E50E2-4F0C-4A63-A5EC-F4DFDA4F1202}" dt="2025-11-01T08:35:05.711" v="558" actId="20577"/>
          <ac:spMkLst>
            <pc:docMk/>
            <pc:sldMk cId="2686083992" sldId="305"/>
            <ac:spMk id="3" creationId="{D7C8157E-F82E-A9CE-EFEF-338C57644EED}"/>
          </ac:spMkLst>
        </pc:spChg>
        <pc:picChg chg="add mod">
          <ac:chgData name="Shubham Kuiri" userId="6e998787ffb65f0c" providerId="LiveId" clId="{992E50E2-4F0C-4A63-A5EC-F4DFDA4F1202}" dt="2025-11-01T08:28:22.005" v="511" actId="207"/>
          <ac:picMkLst>
            <pc:docMk/>
            <pc:sldMk cId="2686083992" sldId="305"/>
            <ac:picMk id="9" creationId="{89A66098-620A-5824-27AF-F992DF6422D6}"/>
          </ac:picMkLst>
        </pc:picChg>
      </pc:sldChg>
      <pc:sldChg chg="addSp delSp modSp add mod">
        <pc:chgData name="Shubham Kuiri" userId="6e998787ffb65f0c" providerId="LiveId" clId="{992E50E2-4F0C-4A63-A5EC-F4DFDA4F1202}" dt="2025-11-01T08:35:20.306" v="559" actId="2710"/>
        <pc:sldMkLst>
          <pc:docMk/>
          <pc:sldMk cId="2254109231" sldId="306"/>
        </pc:sldMkLst>
        <pc:spChg chg="mod">
          <ac:chgData name="Shubham Kuiri" userId="6e998787ffb65f0c" providerId="LiveId" clId="{992E50E2-4F0C-4A63-A5EC-F4DFDA4F1202}" dt="2025-11-01T08:34:24.954" v="553" actId="1076"/>
          <ac:spMkLst>
            <pc:docMk/>
            <pc:sldMk cId="2254109231" sldId="306"/>
            <ac:spMk id="2" creationId="{1B185B65-12C2-6278-3D47-062C14ACD3D0}"/>
          </ac:spMkLst>
        </pc:spChg>
        <pc:spChg chg="mod">
          <ac:chgData name="Shubham Kuiri" userId="6e998787ffb65f0c" providerId="LiveId" clId="{992E50E2-4F0C-4A63-A5EC-F4DFDA4F1202}" dt="2025-11-01T08:35:20.306" v="559" actId="2710"/>
          <ac:spMkLst>
            <pc:docMk/>
            <pc:sldMk cId="2254109231" sldId="306"/>
            <ac:spMk id="3" creationId="{8973ED5F-3936-D156-845B-99D90E1D81A3}"/>
          </ac:spMkLst>
        </pc:spChg>
        <pc:picChg chg="add mod">
          <ac:chgData name="Shubham Kuiri" userId="6e998787ffb65f0c" providerId="LiveId" clId="{992E50E2-4F0C-4A63-A5EC-F4DFDA4F1202}" dt="2025-11-01T08:31:12.249" v="533" actId="14100"/>
          <ac:picMkLst>
            <pc:docMk/>
            <pc:sldMk cId="2254109231" sldId="306"/>
            <ac:picMk id="9" creationId="{CB2303CA-5C90-B0EB-83D1-2ABF9546942D}"/>
          </ac:picMkLst>
        </pc:picChg>
      </pc:sldChg>
      <pc:sldChg chg="addSp delSp modSp add mod">
        <pc:chgData name="Shubham Kuiri" userId="6e998787ffb65f0c" providerId="LiveId" clId="{992E50E2-4F0C-4A63-A5EC-F4DFDA4F1202}" dt="2025-11-01T08:35:46.503" v="563" actId="14100"/>
        <pc:sldMkLst>
          <pc:docMk/>
          <pc:sldMk cId="92471427" sldId="307"/>
        </pc:sldMkLst>
        <pc:spChg chg="mod">
          <ac:chgData name="Shubham Kuiri" userId="6e998787ffb65f0c" providerId="LiveId" clId="{992E50E2-4F0C-4A63-A5EC-F4DFDA4F1202}" dt="2025-11-01T08:34:33.051" v="554" actId="108"/>
          <ac:spMkLst>
            <pc:docMk/>
            <pc:sldMk cId="92471427" sldId="307"/>
            <ac:spMk id="2" creationId="{996B6D1D-435A-95BE-EF35-415039F8439D}"/>
          </ac:spMkLst>
        </pc:spChg>
        <pc:spChg chg="mod">
          <ac:chgData name="Shubham Kuiri" userId="6e998787ffb65f0c" providerId="LiveId" clId="{992E50E2-4F0C-4A63-A5EC-F4DFDA4F1202}" dt="2025-11-01T08:35:33.388" v="560" actId="2710"/>
          <ac:spMkLst>
            <pc:docMk/>
            <pc:sldMk cId="92471427" sldId="307"/>
            <ac:spMk id="3" creationId="{4D3570D4-70C1-E1B4-C0D3-4722D6A4A419}"/>
          </ac:spMkLst>
        </pc:spChg>
        <pc:picChg chg="add mod">
          <ac:chgData name="Shubham Kuiri" userId="6e998787ffb65f0c" providerId="LiveId" clId="{992E50E2-4F0C-4A63-A5EC-F4DFDA4F1202}" dt="2025-11-01T08:35:46.503" v="563" actId="14100"/>
          <ac:picMkLst>
            <pc:docMk/>
            <pc:sldMk cId="92471427" sldId="307"/>
            <ac:picMk id="8" creationId="{9E15407C-E6B2-174B-729E-8A22AB2B33B3}"/>
          </ac:picMkLst>
        </pc:picChg>
      </pc:sldChg>
      <pc:sldChg chg="addSp delSp modSp add mod">
        <pc:chgData name="Shubham Kuiri" userId="6e998787ffb65f0c" providerId="LiveId" clId="{992E50E2-4F0C-4A63-A5EC-F4DFDA4F1202}" dt="2025-11-01T08:38:06.089" v="575" actId="108"/>
        <pc:sldMkLst>
          <pc:docMk/>
          <pc:sldMk cId="1073276232" sldId="308"/>
        </pc:sldMkLst>
        <pc:spChg chg="mod">
          <ac:chgData name="Shubham Kuiri" userId="6e998787ffb65f0c" providerId="LiveId" clId="{992E50E2-4F0C-4A63-A5EC-F4DFDA4F1202}" dt="2025-11-01T08:38:06.089" v="575" actId="108"/>
          <ac:spMkLst>
            <pc:docMk/>
            <pc:sldMk cId="1073276232" sldId="308"/>
            <ac:spMk id="2" creationId="{3CC7DA9E-0DAC-A2E3-F8CF-62AD836826E2}"/>
          </ac:spMkLst>
        </pc:spChg>
        <pc:spChg chg="mod">
          <ac:chgData name="Shubham Kuiri" userId="6e998787ffb65f0c" providerId="LiveId" clId="{992E50E2-4F0C-4A63-A5EC-F4DFDA4F1202}" dt="2025-11-01T08:37:38.458" v="570" actId="14100"/>
          <ac:spMkLst>
            <pc:docMk/>
            <pc:sldMk cId="1073276232" sldId="308"/>
            <ac:spMk id="3" creationId="{C26549A3-8D59-13AD-5DBD-3938CADE45AF}"/>
          </ac:spMkLst>
        </pc:spChg>
        <pc:picChg chg="add mod">
          <ac:chgData name="Shubham Kuiri" userId="6e998787ffb65f0c" providerId="LiveId" clId="{992E50E2-4F0C-4A63-A5EC-F4DFDA4F1202}" dt="2025-11-01T08:37:47.175" v="573" actId="14100"/>
          <ac:picMkLst>
            <pc:docMk/>
            <pc:sldMk cId="1073276232" sldId="308"/>
            <ac:picMk id="8" creationId="{34B1BD40-1A66-62E1-D78C-36CA1FA0056F}"/>
          </ac:picMkLst>
        </pc:picChg>
      </pc:sldChg>
      <pc:sldChg chg="addSp delSp modSp add mod">
        <pc:chgData name="Shubham Kuiri" userId="6e998787ffb65f0c" providerId="LiveId" clId="{992E50E2-4F0C-4A63-A5EC-F4DFDA4F1202}" dt="2025-11-01T09:48:31.066" v="585" actId="108"/>
        <pc:sldMkLst>
          <pc:docMk/>
          <pc:sldMk cId="1249583477" sldId="309"/>
        </pc:sldMkLst>
        <pc:spChg chg="mod">
          <ac:chgData name="Shubham Kuiri" userId="6e998787ffb65f0c" providerId="LiveId" clId="{992E50E2-4F0C-4A63-A5EC-F4DFDA4F1202}" dt="2025-11-01T09:48:31.066" v="585" actId="108"/>
          <ac:spMkLst>
            <pc:docMk/>
            <pc:sldMk cId="1249583477" sldId="309"/>
            <ac:spMk id="2" creationId="{39E61429-6495-E4C6-31AC-A6A0ABCA57FF}"/>
          </ac:spMkLst>
        </pc:spChg>
        <pc:spChg chg="mod">
          <ac:chgData name="Shubham Kuiri" userId="6e998787ffb65f0c" providerId="LiveId" clId="{992E50E2-4F0C-4A63-A5EC-F4DFDA4F1202}" dt="2025-11-01T09:47:56.050" v="583" actId="1076"/>
          <ac:spMkLst>
            <pc:docMk/>
            <pc:sldMk cId="1249583477" sldId="309"/>
            <ac:spMk id="3" creationId="{14540E77-2F78-7E05-AC36-ED745B67F253}"/>
          </ac:spMkLst>
        </pc:spChg>
        <pc:picChg chg="add mod">
          <ac:chgData name="Shubham Kuiri" userId="6e998787ffb65f0c" providerId="LiveId" clId="{992E50E2-4F0C-4A63-A5EC-F4DFDA4F1202}" dt="2025-11-01T09:47:58.861" v="584" actId="1076"/>
          <ac:picMkLst>
            <pc:docMk/>
            <pc:sldMk cId="1249583477" sldId="309"/>
            <ac:picMk id="8" creationId="{C283C17F-9588-2E89-B0B3-B47DDD6C1D82}"/>
          </ac:picMkLst>
        </pc:picChg>
      </pc:sldChg>
      <pc:sldChg chg="addSp delSp modSp add mod">
        <pc:chgData name="Shubham Kuiri" userId="6e998787ffb65f0c" providerId="LiveId" clId="{992E50E2-4F0C-4A63-A5EC-F4DFDA4F1202}" dt="2025-11-01T09:51:01.002" v="618" actId="1076"/>
        <pc:sldMkLst>
          <pc:docMk/>
          <pc:sldMk cId="127490790" sldId="310"/>
        </pc:sldMkLst>
        <pc:spChg chg="mod">
          <ac:chgData name="Shubham Kuiri" userId="6e998787ffb65f0c" providerId="LiveId" clId="{992E50E2-4F0C-4A63-A5EC-F4DFDA4F1202}" dt="2025-11-01T09:50:27.318" v="616" actId="20577"/>
          <ac:spMkLst>
            <pc:docMk/>
            <pc:sldMk cId="127490790" sldId="310"/>
            <ac:spMk id="2" creationId="{822CD496-5146-70CF-BB78-0090F3B11622}"/>
          </ac:spMkLst>
        </pc:spChg>
        <pc:spChg chg="mod">
          <ac:chgData name="Shubham Kuiri" userId="6e998787ffb65f0c" providerId="LiveId" clId="{992E50E2-4F0C-4A63-A5EC-F4DFDA4F1202}" dt="2025-11-01T09:50:31.482" v="617" actId="1076"/>
          <ac:spMkLst>
            <pc:docMk/>
            <pc:sldMk cId="127490790" sldId="310"/>
            <ac:spMk id="3" creationId="{0EE23CDC-7800-8877-58C2-374D6F6423C1}"/>
          </ac:spMkLst>
        </pc:spChg>
        <pc:picChg chg="add mod">
          <ac:chgData name="Shubham Kuiri" userId="6e998787ffb65f0c" providerId="LiveId" clId="{992E50E2-4F0C-4A63-A5EC-F4DFDA4F1202}" dt="2025-11-01T09:51:01.002" v="618" actId="1076"/>
          <ac:picMkLst>
            <pc:docMk/>
            <pc:sldMk cId="127490790" sldId="310"/>
            <ac:picMk id="8" creationId="{EB3EFA1B-CB04-29F0-434B-C1E6421561F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11/28/2025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11/28/2025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11/28/2025</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11/28/2025</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11/28/2025</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11/28/2025</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11/28/2025</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11/28/2025</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11/28/2025</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11/28/2025</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11/28/2025</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11/28/2025</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0050" y="306032"/>
            <a:ext cx="11191875" cy="2743200"/>
          </a:xfrm>
        </p:spPr>
        <p:txBody>
          <a:bodyPr/>
          <a:lstStyle/>
          <a:p>
            <a:r>
              <a:rPr lang="en-US" dirty="0"/>
              <a:t>AstroSage Call Center Optimization Strategy</a:t>
            </a:r>
          </a:p>
        </p:txBody>
      </p:sp>
      <p:sp>
        <p:nvSpPr>
          <p:cNvPr id="3" name="Subtitle 2"/>
          <p:cNvSpPr>
            <a:spLocks noGrp="1"/>
          </p:cNvSpPr>
          <p:nvPr>
            <p:ph type="subTitle" idx="1"/>
          </p:nvPr>
        </p:nvSpPr>
        <p:spPr>
          <a:xfrm>
            <a:off x="400051" y="2982557"/>
            <a:ext cx="10725150" cy="365760"/>
          </a:xfrm>
        </p:spPr>
        <p:txBody>
          <a:bodyPr>
            <a:noAutofit/>
          </a:bodyPr>
          <a:lstStyle/>
          <a:p>
            <a:r>
              <a:rPr lang="en-US" sz="1800" dirty="0"/>
              <a:t>Strategic Investment Allocation: Maximizing Call Center Efficiency &amp; Profitability</a:t>
            </a:r>
          </a:p>
        </p:txBody>
      </p:sp>
      <p:sp>
        <p:nvSpPr>
          <p:cNvPr id="4" name="TextBox 3">
            <a:extLst>
              <a:ext uri="{FF2B5EF4-FFF2-40B4-BE49-F238E27FC236}">
                <a16:creationId xmlns:a16="http://schemas.microsoft.com/office/drawing/2014/main" id="{84E9582D-B469-AC2E-AEC3-B7D42CBD2F4C}"/>
              </a:ext>
            </a:extLst>
          </p:cNvPr>
          <p:cNvSpPr txBox="1"/>
          <p:nvPr/>
        </p:nvSpPr>
        <p:spPr>
          <a:xfrm>
            <a:off x="400050" y="3509684"/>
            <a:ext cx="6391275" cy="2031325"/>
          </a:xfrm>
          <a:prstGeom prst="rect">
            <a:avLst/>
          </a:prstGeom>
          <a:noFill/>
        </p:spPr>
        <p:txBody>
          <a:bodyPr wrap="square" rtlCol="0">
            <a:spAutoFit/>
          </a:bodyPr>
          <a:lstStyle/>
          <a:p>
            <a:r>
              <a:rPr lang="en-US" dirty="0">
                <a:solidFill>
                  <a:schemeClr val="accent1"/>
                </a:solidFill>
              </a:rPr>
              <a:t>A Data-Driven Approach for AstroSage (₹1 Crore Investment)</a:t>
            </a:r>
          </a:p>
          <a:p>
            <a:endParaRPr lang="en-IN" dirty="0"/>
          </a:p>
          <a:p>
            <a:endParaRPr lang="en-IN" dirty="0"/>
          </a:p>
          <a:p>
            <a:endParaRPr lang="en-IN" dirty="0"/>
          </a:p>
          <a:p>
            <a:pPr algn="just"/>
            <a:r>
              <a:rPr lang="en-US" b="1" dirty="0"/>
              <a:t>Presented by:</a:t>
            </a:r>
            <a:r>
              <a:rPr lang="en-US" dirty="0"/>
              <a:t> Shubham Prasad Kuiri</a:t>
            </a:r>
          </a:p>
          <a:p>
            <a:r>
              <a:rPr lang="en-US" b="1" dirty="0"/>
              <a:t>Date:</a:t>
            </a:r>
            <a:r>
              <a:rPr lang="en-US" dirty="0"/>
              <a:t> November 28, 2025</a:t>
            </a:r>
          </a:p>
          <a:p>
            <a:endParaRPr lang="en-IN" dirty="0"/>
          </a:p>
        </p:txBody>
      </p:sp>
      <p:pic>
        <p:nvPicPr>
          <p:cNvPr id="7" name="Picture 6">
            <a:extLst>
              <a:ext uri="{FF2B5EF4-FFF2-40B4-BE49-F238E27FC236}">
                <a16:creationId xmlns:a16="http://schemas.microsoft.com/office/drawing/2014/main" id="{2B77A40E-9B85-A696-109B-47A66C11B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3700" y="4519454"/>
            <a:ext cx="1238250" cy="1021556"/>
          </a:xfrm>
          <a:prstGeom prst="rect">
            <a:avLst/>
          </a:prstGeom>
        </p:spPr>
      </p:pic>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C4DCC-906F-E48D-517A-166793CBB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AD7B8-D979-9AB9-7D91-144761125AAD}"/>
              </a:ext>
            </a:extLst>
          </p:cNvPr>
          <p:cNvSpPr>
            <a:spLocks noGrp="1"/>
          </p:cNvSpPr>
          <p:nvPr>
            <p:ph type="title"/>
          </p:nvPr>
        </p:nvSpPr>
        <p:spPr>
          <a:xfrm>
            <a:off x="468311" y="309563"/>
            <a:ext cx="9142414" cy="909637"/>
          </a:xfrm>
        </p:spPr>
        <p:txBody>
          <a:bodyPr>
            <a:normAutofit/>
          </a:bodyPr>
          <a:lstStyle/>
          <a:p>
            <a:r>
              <a:rPr lang="en-US" dirty="0">
                <a:effectLst/>
                <a:sym typeface="Arial"/>
              </a:rPr>
              <a:t>Average Call Handled Per Agent Per Day</a:t>
            </a:r>
            <a:endParaRPr lang="en-IN" dirty="0">
              <a:effectLst/>
            </a:endParaRPr>
          </a:p>
        </p:txBody>
      </p:sp>
      <p:sp>
        <p:nvSpPr>
          <p:cNvPr id="3" name="Content Placeholder 2">
            <a:extLst>
              <a:ext uri="{FF2B5EF4-FFF2-40B4-BE49-F238E27FC236}">
                <a16:creationId xmlns:a16="http://schemas.microsoft.com/office/drawing/2014/main" id="{D7C8157E-F82E-A9CE-EFEF-338C57644EED}"/>
              </a:ext>
            </a:extLst>
          </p:cNvPr>
          <p:cNvSpPr>
            <a:spLocks noGrp="1"/>
          </p:cNvSpPr>
          <p:nvPr>
            <p:ph sz="half" idx="1"/>
          </p:nvPr>
        </p:nvSpPr>
        <p:spPr>
          <a:xfrm>
            <a:off x="468311" y="1219200"/>
            <a:ext cx="6646863" cy="4533900"/>
          </a:xfrm>
        </p:spPr>
        <p:txBody>
          <a:bodyPr>
            <a:normAutofit fontScale="92500"/>
          </a:bodyPr>
          <a:lstStyle/>
          <a:p>
            <a:pPr marL="0" lvl="0" indent="0" eaLnBrk="0" fontAlgn="base" hangingPunct="0">
              <a:lnSpc>
                <a:spcPct val="150000"/>
              </a:lnSpc>
              <a:spcBef>
                <a:spcPct val="0"/>
              </a:spcBef>
              <a:spcAft>
                <a:spcPct val="0"/>
              </a:spcAft>
              <a:buClrTx/>
              <a:buNone/>
            </a:pPr>
            <a:endParaRPr lang="en-US" altLang="en-US" dirty="0">
              <a:latin typeface="Times New Roman" panose="02020603050405020304" pitchFamily="18" charset="0"/>
              <a:cs typeface="Times New Roman" panose="02020603050405020304" pitchFamily="18" charset="0"/>
            </a:endParaRPr>
          </a:p>
          <a:p>
            <a:pPr marL="285750" lvl="0" indent="-285750" eaLnBrk="0" fontAlgn="base" hangingPunct="0">
              <a:lnSpc>
                <a:spcPct val="150000"/>
              </a:lnSpc>
              <a:spcBef>
                <a:spcPct val="0"/>
              </a:spcBef>
              <a:spcAft>
                <a:spcPct val="0"/>
              </a:spcAft>
              <a:buClrTx/>
              <a:buFont typeface="Wingdings" panose="05000000000000000000" pitchFamily="2" charset="2"/>
              <a:buChar char="q"/>
            </a:pPr>
            <a:r>
              <a:rPr lang="en-US" altLang="en-US" sz="2200" b="1" dirty="0">
                <a:latin typeface="Times New Roman" panose="02020603050405020304" pitchFamily="18" charset="0"/>
                <a:cs typeface="Times New Roman" panose="02020603050405020304" pitchFamily="18" charset="0"/>
              </a:rPr>
              <a:t>Average Calls/Agent: </a:t>
            </a:r>
            <a:r>
              <a:rPr lang="en-US" altLang="en-US" sz="2200" dirty="0">
                <a:latin typeface="Times New Roman" panose="02020603050405020304" pitchFamily="18" charset="0"/>
                <a:cs typeface="Times New Roman" panose="02020603050405020304" pitchFamily="18" charset="0"/>
              </a:rPr>
              <a:t>1.91/day, indicating low activity. </a:t>
            </a:r>
          </a:p>
          <a:p>
            <a:pPr marL="285750" lvl="0" indent="-285750" eaLnBrk="0" fontAlgn="base" hangingPunct="0">
              <a:lnSpc>
                <a:spcPct val="150000"/>
              </a:lnSpc>
              <a:spcBef>
                <a:spcPct val="0"/>
              </a:spcBef>
              <a:spcAft>
                <a:spcPct val="0"/>
              </a:spcAft>
              <a:buClrTx/>
              <a:buFont typeface="Wingdings" panose="05000000000000000000" pitchFamily="2" charset="2"/>
              <a:buChar char="q"/>
            </a:pPr>
            <a:r>
              <a:rPr lang="en-US" altLang="en-US" sz="2200" b="1" dirty="0">
                <a:latin typeface="Times New Roman" panose="02020603050405020304" pitchFamily="18" charset="0"/>
                <a:cs typeface="Times New Roman" panose="02020603050405020304" pitchFamily="18" charset="0"/>
              </a:rPr>
              <a:t>Potential Issue: </a:t>
            </a:r>
            <a:r>
              <a:rPr lang="en-US" altLang="en-US" sz="2200" dirty="0">
                <a:latin typeface="Times New Roman" panose="02020603050405020304" pitchFamily="18" charset="0"/>
                <a:cs typeface="Times New Roman" panose="02020603050405020304" pitchFamily="18" charset="0"/>
              </a:rPr>
              <a:t>Suggests low user base or traffic. </a:t>
            </a:r>
          </a:p>
          <a:p>
            <a:pPr marL="285750" lvl="0" indent="-285750" eaLnBrk="0" fontAlgn="base" hangingPunct="0">
              <a:lnSpc>
                <a:spcPct val="150000"/>
              </a:lnSpc>
              <a:spcBef>
                <a:spcPct val="0"/>
              </a:spcBef>
              <a:spcAft>
                <a:spcPct val="0"/>
              </a:spcAft>
              <a:buClrTx/>
              <a:buFont typeface="Wingdings" panose="05000000000000000000" pitchFamily="2" charset="2"/>
              <a:buChar char="q"/>
            </a:pPr>
            <a:r>
              <a:rPr lang="en-US" altLang="en-US" sz="2200" b="1" dirty="0">
                <a:latin typeface="Times New Roman" panose="02020603050405020304" pitchFamily="18" charset="0"/>
                <a:cs typeface="Times New Roman" panose="02020603050405020304" pitchFamily="18" charset="0"/>
              </a:rPr>
              <a:t>Compounding Problem: </a:t>
            </a:r>
            <a:r>
              <a:rPr lang="en-US" altLang="en-US" sz="2200" dirty="0">
                <a:latin typeface="Times New Roman" panose="02020603050405020304" pitchFamily="18" charset="0"/>
                <a:cs typeface="Times New Roman" panose="02020603050405020304" pitchFamily="18" charset="0"/>
              </a:rPr>
              <a:t>Declining call volume highlights business risks. </a:t>
            </a:r>
          </a:p>
          <a:p>
            <a:pPr marL="285750" lvl="0" indent="-285750" eaLnBrk="0" fontAlgn="base" hangingPunct="0">
              <a:lnSpc>
                <a:spcPct val="150000"/>
              </a:lnSpc>
              <a:spcBef>
                <a:spcPct val="0"/>
              </a:spcBef>
              <a:spcAft>
                <a:spcPct val="0"/>
              </a:spcAft>
              <a:buClrTx/>
              <a:buFont typeface="Wingdings" panose="05000000000000000000" pitchFamily="2" charset="2"/>
              <a:buChar char="q"/>
            </a:pPr>
            <a:r>
              <a:rPr lang="en-US" altLang="en-US" sz="2200" b="1" dirty="0">
                <a:latin typeface="Times New Roman" panose="02020603050405020304" pitchFamily="18" charset="0"/>
                <a:cs typeface="Times New Roman" panose="02020603050405020304" pitchFamily="18" charset="0"/>
              </a:rPr>
              <a:t>Urgent Action: </a:t>
            </a:r>
            <a:r>
              <a:rPr lang="en-US" altLang="en-US" sz="2200" dirty="0">
                <a:latin typeface="Times New Roman" panose="02020603050405020304" pitchFamily="18" charset="0"/>
                <a:cs typeface="Times New Roman" panose="02020603050405020304" pitchFamily="18" charset="0"/>
              </a:rPr>
              <a:t>Sustained decline poses critical challenges. </a:t>
            </a:r>
          </a:p>
          <a:p>
            <a:pPr marL="285750" lvl="0" indent="-285750" eaLnBrk="0" fontAlgn="base" hangingPunct="0">
              <a:lnSpc>
                <a:spcPct val="150000"/>
              </a:lnSpc>
              <a:spcBef>
                <a:spcPct val="0"/>
              </a:spcBef>
              <a:spcAft>
                <a:spcPct val="0"/>
              </a:spcAft>
              <a:buClrTx/>
              <a:buFont typeface="Wingdings" panose="05000000000000000000" pitchFamily="2" charset="2"/>
              <a:buChar char="q"/>
            </a:pPr>
            <a:r>
              <a:rPr lang="en-US" altLang="en-US" sz="2200" b="1" dirty="0">
                <a:latin typeface="Times New Roman" panose="02020603050405020304" pitchFamily="18" charset="0"/>
                <a:cs typeface="Times New Roman" panose="02020603050405020304" pitchFamily="18" charset="0"/>
              </a:rPr>
              <a:t>Temporary Solution: </a:t>
            </a:r>
            <a:r>
              <a:rPr lang="en-US" altLang="en-US" sz="2200" dirty="0">
                <a:latin typeface="Times New Roman" panose="02020603050405020304" pitchFamily="18" charset="0"/>
                <a:cs typeface="Times New Roman" panose="02020603050405020304" pitchFamily="18" charset="0"/>
              </a:rPr>
              <a:t>Boost marketing and offer incentives. </a:t>
            </a:r>
            <a:endParaRPr lang="en-IN" dirty="0"/>
          </a:p>
          <a:p>
            <a:pPr marL="45720" indent="0">
              <a:lnSpc>
                <a:spcPct val="150000"/>
              </a:lnSpc>
              <a:buNone/>
            </a:pPr>
            <a:endParaRPr lang="en-IN" dirty="0"/>
          </a:p>
          <a:p>
            <a:pPr marL="45720" indent="0">
              <a:lnSpc>
                <a:spcPct val="150000"/>
              </a:lnSpc>
              <a:buNone/>
            </a:pPr>
            <a:endParaRPr lang="en-IN" dirty="0"/>
          </a:p>
          <a:p>
            <a:pPr marL="45720" indent="0">
              <a:lnSpc>
                <a:spcPct val="150000"/>
              </a:lnSpc>
              <a:buNone/>
            </a:pPr>
            <a:endParaRPr lang="en-IN" dirty="0"/>
          </a:p>
          <a:p>
            <a:pPr marL="45720" indent="0">
              <a:lnSpc>
                <a:spcPct val="150000"/>
              </a:lnSpc>
              <a:buNone/>
            </a:pPr>
            <a:endParaRPr lang="en-IN" dirty="0"/>
          </a:p>
        </p:txBody>
      </p:sp>
      <p:sp>
        <p:nvSpPr>
          <p:cNvPr id="6" name="Title 1">
            <a:extLst>
              <a:ext uri="{FF2B5EF4-FFF2-40B4-BE49-F238E27FC236}">
                <a16:creationId xmlns:a16="http://schemas.microsoft.com/office/drawing/2014/main" id="{80BA559A-30D8-50DF-FFAF-4BFEEF2ECC90}"/>
              </a:ext>
            </a:extLst>
          </p:cNvPr>
          <p:cNvSpPr txBox="1">
            <a:spLocks/>
          </p:cNvSpPr>
          <p:nvPr/>
        </p:nvSpPr>
        <p:spPr>
          <a:xfrm>
            <a:off x="903287" y="539182"/>
            <a:ext cx="10385425" cy="594678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pic>
        <p:nvPicPr>
          <p:cNvPr id="9" name="Content Placeholder 8">
            <a:extLst>
              <a:ext uri="{FF2B5EF4-FFF2-40B4-BE49-F238E27FC236}">
                <a16:creationId xmlns:a16="http://schemas.microsoft.com/office/drawing/2014/main" id="{89A66098-620A-5824-27AF-F992DF6422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15174" y="1637279"/>
            <a:ext cx="4608514" cy="3772921"/>
          </a:xfrm>
          <a:solidFill>
            <a:schemeClr val="bg2">
              <a:lumMod val="90000"/>
            </a:schemeClr>
          </a:solidFill>
          <a:ln>
            <a:noFill/>
          </a:ln>
        </p:spPr>
      </p:pic>
    </p:spTree>
    <p:extLst>
      <p:ext uri="{BB962C8B-B14F-4D97-AF65-F5344CB8AC3E}">
        <p14:creationId xmlns:p14="http://schemas.microsoft.com/office/powerpoint/2010/main" val="268608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ED65-924E-3426-0515-C3BD1487D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185B65-12C2-6278-3D47-062C14ACD3D0}"/>
              </a:ext>
            </a:extLst>
          </p:cNvPr>
          <p:cNvSpPr>
            <a:spLocks noGrp="1"/>
          </p:cNvSpPr>
          <p:nvPr>
            <p:ph type="title"/>
          </p:nvPr>
        </p:nvSpPr>
        <p:spPr>
          <a:xfrm>
            <a:off x="495301" y="539183"/>
            <a:ext cx="8162924" cy="584767"/>
          </a:xfrm>
        </p:spPr>
        <p:txBody>
          <a:bodyPr>
            <a:normAutofit/>
          </a:bodyPr>
          <a:lstStyle/>
          <a:p>
            <a:r>
              <a:rPr lang="en-US" dirty="0">
                <a:effectLst/>
                <a:sym typeface="Arial"/>
              </a:rPr>
              <a:t>Chat/Call Revenue Analysis</a:t>
            </a:r>
            <a:endParaRPr lang="en-IN" dirty="0">
              <a:effectLst/>
            </a:endParaRPr>
          </a:p>
        </p:txBody>
      </p:sp>
      <p:sp>
        <p:nvSpPr>
          <p:cNvPr id="3" name="Content Placeholder 2">
            <a:extLst>
              <a:ext uri="{FF2B5EF4-FFF2-40B4-BE49-F238E27FC236}">
                <a16:creationId xmlns:a16="http://schemas.microsoft.com/office/drawing/2014/main" id="{8973ED5F-3936-D156-845B-99D90E1D81A3}"/>
              </a:ext>
            </a:extLst>
          </p:cNvPr>
          <p:cNvSpPr>
            <a:spLocks noGrp="1"/>
          </p:cNvSpPr>
          <p:nvPr>
            <p:ph sz="half" idx="1"/>
          </p:nvPr>
        </p:nvSpPr>
        <p:spPr>
          <a:xfrm>
            <a:off x="6364290" y="1466850"/>
            <a:ext cx="5332408" cy="4048125"/>
          </a:xfrm>
        </p:spPr>
        <p:txBody>
          <a:bodyPr>
            <a:normAutofit/>
          </a:bodyPr>
          <a:lstStyle/>
          <a:p>
            <a:pPr marL="45720" indent="0">
              <a:lnSpc>
                <a:spcPct val="100000"/>
              </a:lnSpc>
              <a:buNone/>
            </a:pPr>
            <a:endParaRPr lang="en-IN" dirty="0"/>
          </a:p>
          <a:p>
            <a:pPr marL="571500" indent="-342900">
              <a:lnSpc>
                <a:spcPct val="100000"/>
              </a:lnSpc>
              <a:spcBef>
                <a:spcPts val="0"/>
              </a:spcBef>
              <a:buClr>
                <a:srgbClr val="1F1F1F"/>
              </a:buClr>
              <a:buSzPts val="13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sym typeface="Arial"/>
              </a:rPr>
              <a:t>Activity:</a:t>
            </a:r>
            <a:r>
              <a:rPr lang="en-US" dirty="0">
                <a:latin typeface="Times New Roman" panose="02020603050405020304" pitchFamily="18" charset="0"/>
                <a:cs typeface="Times New Roman" panose="02020603050405020304" pitchFamily="18" charset="0"/>
                <a:sym typeface="Arial"/>
              </a:rPr>
              <a:t> Higher chat activity (19,514) compared to calls (8,505).</a:t>
            </a:r>
          </a:p>
          <a:p>
            <a:pPr marL="571500" indent="-342900">
              <a:lnSpc>
                <a:spcPct val="100000"/>
              </a:lnSpc>
              <a:spcBef>
                <a:spcPts val="0"/>
              </a:spcBef>
              <a:buClr>
                <a:srgbClr val="1F1F1F"/>
              </a:buClr>
              <a:buSzPts val="13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sym typeface="Arial"/>
              </a:rPr>
              <a:t>Revenue:</a:t>
            </a:r>
            <a:r>
              <a:rPr lang="en-US" dirty="0">
                <a:latin typeface="Times New Roman" panose="02020603050405020304" pitchFamily="18" charset="0"/>
                <a:cs typeface="Times New Roman" panose="02020603050405020304" pitchFamily="18" charset="0"/>
                <a:sym typeface="Arial"/>
              </a:rPr>
              <a:t> Lower chat revenue (₹45,495) compared to calls (₹168,382).</a:t>
            </a:r>
          </a:p>
          <a:p>
            <a:pPr marL="571500" indent="-342900">
              <a:lnSpc>
                <a:spcPct val="100000"/>
              </a:lnSpc>
              <a:spcBef>
                <a:spcPts val="0"/>
              </a:spcBef>
              <a:buClr>
                <a:srgbClr val="1F1F1F"/>
              </a:buClr>
              <a:buSzPts val="13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sym typeface="Arial"/>
              </a:rPr>
              <a:t>Gap:</a:t>
            </a:r>
            <a:r>
              <a:rPr lang="en-US" dirty="0">
                <a:latin typeface="Times New Roman" panose="02020603050405020304" pitchFamily="18" charset="0"/>
                <a:cs typeface="Times New Roman" panose="02020603050405020304" pitchFamily="18" charset="0"/>
                <a:sym typeface="Arial"/>
              </a:rPr>
              <a:t> Chat popularity doesn't translate to revenue.</a:t>
            </a:r>
          </a:p>
          <a:p>
            <a:pPr marL="571500" indent="-342900">
              <a:lnSpc>
                <a:spcPct val="100000"/>
              </a:lnSpc>
              <a:spcBef>
                <a:spcPts val="0"/>
              </a:spcBef>
              <a:buClr>
                <a:srgbClr val="1F1F1F"/>
              </a:buClr>
              <a:buSzPts val="13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sym typeface="Arial"/>
              </a:rPr>
              <a:t>Suggestion:</a:t>
            </a:r>
            <a:r>
              <a:rPr lang="en-US" dirty="0">
                <a:latin typeface="Times New Roman" panose="02020603050405020304" pitchFamily="18" charset="0"/>
                <a:cs typeface="Times New Roman" panose="02020603050405020304" pitchFamily="18" charset="0"/>
                <a:sym typeface="Arial"/>
              </a:rPr>
              <a:t> Enhance the chat interface with instant horoscopes, follow-ups, and real-time document sharing to improve user satisfaction and retention.</a:t>
            </a:r>
          </a:p>
          <a:p>
            <a:pPr marL="228600" indent="0">
              <a:lnSpc>
                <a:spcPct val="100000"/>
              </a:lnSpc>
              <a:spcBef>
                <a:spcPts val="0"/>
              </a:spcBef>
              <a:buClr>
                <a:srgbClr val="1F1F1F"/>
              </a:buClr>
              <a:buSzPts val="1300"/>
              <a:buNone/>
            </a:pPr>
            <a:endParaRPr lang="en-US" dirty="0">
              <a:latin typeface="Times New Roman" panose="02020603050405020304" pitchFamily="18" charset="0"/>
              <a:cs typeface="Times New Roman" panose="02020603050405020304" pitchFamily="18" charset="0"/>
              <a:sym typeface="Arial"/>
            </a:endParaRPr>
          </a:p>
          <a:p>
            <a:pPr marL="45720" indent="0">
              <a:lnSpc>
                <a:spcPct val="100000"/>
              </a:lnSpc>
              <a:buNone/>
            </a:pPr>
            <a:endParaRPr lang="en-IN" dirty="0"/>
          </a:p>
          <a:p>
            <a:pPr marL="45720" indent="0">
              <a:lnSpc>
                <a:spcPct val="100000"/>
              </a:lnSpc>
              <a:buNone/>
            </a:pPr>
            <a:endParaRPr lang="en-IN" dirty="0"/>
          </a:p>
          <a:p>
            <a:pPr marL="45720" indent="0">
              <a:lnSpc>
                <a:spcPct val="100000"/>
              </a:lnSpc>
              <a:buNone/>
            </a:pPr>
            <a:endParaRPr lang="en-IN" dirty="0"/>
          </a:p>
          <a:p>
            <a:pPr marL="45720" indent="0">
              <a:lnSpc>
                <a:spcPct val="100000"/>
              </a:lnSpc>
              <a:buNone/>
            </a:pPr>
            <a:endParaRPr lang="en-IN" dirty="0"/>
          </a:p>
          <a:p>
            <a:pPr marL="45720" indent="0">
              <a:lnSpc>
                <a:spcPct val="100000"/>
              </a:lnSpc>
              <a:buNone/>
            </a:pPr>
            <a:endParaRPr lang="en-IN" dirty="0"/>
          </a:p>
        </p:txBody>
      </p:sp>
      <p:sp>
        <p:nvSpPr>
          <p:cNvPr id="6" name="Title 1">
            <a:extLst>
              <a:ext uri="{FF2B5EF4-FFF2-40B4-BE49-F238E27FC236}">
                <a16:creationId xmlns:a16="http://schemas.microsoft.com/office/drawing/2014/main" id="{555CA335-D31E-8220-D8F9-65582F89D2DE}"/>
              </a:ext>
            </a:extLst>
          </p:cNvPr>
          <p:cNvSpPr txBox="1">
            <a:spLocks/>
          </p:cNvSpPr>
          <p:nvPr/>
        </p:nvSpPr>
        <p:spPr>
          <a:xfrm>
            <a:off x="903287" y="539182"/>
            <a:ext cx="10385425" cy="594678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pic>
        <p:nvPicPr>
          <p:cNvPr id="9" name="Content Placeholder 8">
            <a:extLst>
              <a:ext uri="{FF2B5EF4-FFF2-40B4-BE49-F238E27FC236}">
                <a16:creationId xmlns:a16="http://schemas.microsoft.com/office/drawing/2014/main" id="{CB2303CA-5C90-B0EB-83D1-2ABF9546942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5300" y="1390650"/>
            <a:ext cx="5868989" cy="4124325"/>
          </a:xfrm>
        </p:spPr>
      </p:pic>
    </p:spTree>
    <p:extLst>
      <p:ext uri="{BB962C8B-B14F-4D97-AF65-F5344CB8AC3E}">
        <p14:creationId xmlns:p14="http://schemas.microsoft.com/office/powerpoint/2010/main" val="225410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C4BE5-BFC0-66BD-B7E5-A288D6C4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B6D1D-435A-95BE-EF35-415039F8439D}"/>
              </a:ext>
            </a:extLst>
          </p:cNvPr>
          <p:cNvSpPr>
            <a:spLocks noGrp="1"/>
          </p:cNvSpPr>
          <p:nvPr>
            <p:ph type="title"/>
          </p:nvPr>
        </p:nvSpPr>
        <p:spPr>
          <a:xfrm>
            <a:off x="447675" y="539183"/>
            <a:ext cx="8210550" cy="584767"/>
          </a:xfrm>
        </p:spPr>
        <p:txBody>
          <a:bodyPr>
            <a:normAutofit/>
          </a:bodyPr>
          <a:lstStyle/>
          <a:p>
            <a:r>
              <a:rPr lang="en-US" dirty="0">
                <a:effectLst/>
                <a:sym typeface="Arial"/>
              </a:rPr>
              <a:t>Average Rating Analysis</a:t>
            </a:r>
            <a:endParaRPr lang="en-IN" dirty="0">
              <a:effectLst/>
            </a:endParaRPr>
          </a:p>
        </p:txBody>
      </p:sp>
      <p:sp>
        <p:nvSpPr>
          <p:cNvPr id="3" name="Content Placeholder 2">
            <a:extLst>
              <a:ext uri="{FF2B5EF4-FFF2-40B4-BE49-F238E27FC236}">
                <a16:creationId xmlns:a16="http://schemas.microsoft.com/office/drawing/2014/main" id="{4D3570D4-70C1-E1B4-C0D3-4722D6A4A419}"/>
              </a:ext>
            </a:extLst>
          </p:cNvPr>
          <p:cNvSpPr>
            <a:spLocks noGrp="1"/>
          </p:cNvSpPr>
          <p:nvPr>
            <p:ph sz="half" idx="1"/>
          </p:nvPr>
        </p:nvSpPr>
        <p:spPr>
          <a:xfrm>
            <a:off x="447675" y="1276193"/>
            <a:ext cx="6134099" cy="4305615"/>
          </a:xfrm>
        </p:spPr>
        <p:txBody>
          <a:bodyPr>
            <a:normAutofit lnSpcReduction="10000"/>
          </a:bodyPr>
          <a:lstStyle/>
          <a:p>
            <a:pPr marL="45720" indent="0">
              <a:lnSpc>
                <a:spcPct val="100000"/>
              </a:lnSpc>
              <a:buNone/>
            </a:pPr>
            <a:endParaRPr lang="en-IN" dirty="0"/>
          </a:p>
          <a:p>
            <a:pPr marL="514350" indent="-285750">
              <a:lnSpc>
                <a:spcPct val="150000"/>
              </a:lnSpc>
              <a:spcBef>
                <a:spcPts val="0"/>
              </a:spcBef>
              <a:spcAft>
                <a:spcPts val="600"/>
              </a:spcAft>
              <a:buClr>
                <a:srgbClr val="595959"/>
              </a:buClr>
              <a:buSzPts val="13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sym typeface="Arial"/>
              </a:rPr>
              <a:t>Indicator:</a:t>
            </a:r>
            <a:r>
              <a:rPr lang="en-US" dirty="0">
                <a:latin typeface="Times New Roman" panose="02020603050405020304" pitchFamily="18" charset="0"/>
                <a:cs typeface="Times New Roman" panose="02020603050405020304" pitchFamily="18" charset="0"/>
                <a:sym typeface="Arial"/>
              </a:rPr>
              <a:t> Average user rating reflects user experience and likelihood of revisits.</a:t>
            </a:r>
          </a:p>
          <a:p>
            <a:pPr marL="514350" indent="-285750">
              <a:lnSpc>
                <a:spcPct val="150000"/>
              </a:lnSpc>
              <a:spcBef>
                <a:spcPts val="0"/>
              </a:spcBef>
              <a:spcAft>
                <a:spcPts val="600"/>
              </a:spcAft>
              <a:buClr>
                <a:srgbClr val="595959"/>
              </a:buClr>
              <a:buSzPts val="13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sym typeface="Arial"/>
              </a:rPr>
              <a:t>Interpretation:</a:t>
            </a:r>
            <a:r>
              <a:rPr lang="en-US" dirty="0">
                <a:latin typeface="Times New Roman" panose="02020603050405020304" pitchFamily="18" charset="0"/>
                <a:cs typeface="Times New Roman" panose="02020603050405020304" pitchFamily="18" charset="0"/>
                <a:sym typeface="Arial"/>
              </a:rPr>
              <a:t> Higher ratings indicate positive experiences.  Lower ratings suggest negative ones.</a:t>
            </a:r>
          </a:p>
          <a:p>
            <a:pPr marL="514350" indent="-285750">
              <a:lnSpc>
                <a:spcPct val="150000"/>
              </a:lnSpc>
              <a:spcBef>
                <a:spcPts val="0"/>
              </a:spcBef>
              <a:spcAft>
                <a:spcPts val="600"/>
              </a:spcAft>
              <a:buClr>
                <a:srgbClr val="595959"/>
              </a:buClr>
              <a:buSzPts val="13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sym typeface="Arial"/>
              </a:rPr>
              <a:t>Concern:</a:t>
            </a:r>
            <a:r>
              <a:rPr lang="en-US" dirty="0">
                <a:latin typeface="Times New Roman" panose="02020603050405020304" pitchFamily="18" charset="0"/>
                <a:cs typeface="Times New Roman" panose="02020603050405020304" pitchFamily="18" charset="0"/>
                <a:sym typeface="Arial"/>
              </a:rPr>
              <a:t> Majority of ratings (below 3.64/8) indicate subpar user experiences.</a:t>
            </a:r>
          </a:p>
          <a:p>
            <a:pPr marL="514350" indent="-285750">
              <a:lnSpc>
                <a:spcPct val="150000"/>
              </a:lnSpc>
              <a:spcBef>
                <a:spcPts val="0"/>
              </a:spcBef>
              <a:spcAft>
                <a:spcPts val="600"/>
              </a:spcAft>
              <a:buClr>
                <a:srgbClr val="595959"/>
              </a:buClr>
              <a:buSzPts val="13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sym typeface="Arial"/>
              </a:rPr>
              <a:t>Potential Issue:</a:t>
            </a:r>
            <a:r>
              <a:rPr lang="en-US" dirty="0">
                <a:latin typeface="Times New Roman" panose="02020603050405020304" pitchFamily="18" charset="0"/>
                <a:cs typeface="Times New Roman" panose="02020603050405020304" pitchFamily="18" charset="0"/>
                <a:sym typeface="Arial"/>
              </a:rPr>
              <a:t> Agent-provided resolutions may be contributing to dissatisfaction.</a:t>
            </a:r>
            <a:endParaRPr lang="en-US" dirty="0">
              <a:latin typeface="Times New Roman" panose="02020603050405020304" pitchFamily="18" charset="0"/>
              <a:cs typeface="Times New Roman" panose="02020603050405020304" pitchFamily="18" charset="0"/>
            </a:endParaRPr>
          </a:p>
          <a:p>
            <a:pPr marL="228600" indent="0">
              <a:lnSpc>
                <a:spcPct val="100000"/>
              </a:lnSpc>
              <a:spcBef>
                <a:spcPts val="0"/>
              </a:spcBef>
              <a:buClr>
                <a:srgbClr val="1F1F1F"/>
              </a:buClr>
              <a:buSzPts val="1300"/>
              <a:buNone/>
            </a:pPr>
            <a:endParaRPr lang="en-US" dirty="0">
              <a:latin typeface="Times New Roman" panose="02020603050405020304" pitchFamily="18" charset="0"/>
              <a:cs typeface="Times New Roman" panose="02020603050405020304" pitchFamily="18" charset="0"/>
              <a:sym typeface="Arial"/>
            </a:endParaRPr>
          </a:p>
          <a:p>
            <a:pPr marL="45720" indent="0">
              <a:lnSpc>
                <a:spcPct val="100000"/>
              </a:lnSpc>
              <a:buNone/>
            </a:pPr>
            <a:endParaRPr lang="en-IN" dirty="0"/>
          </a:p>
          <a:p>
            <a:pPr marL="45720" indent="0">
              <a:lnSpc>
                <a:spcPct val="100000"/>
              </a:lnSpc>
              <a:buNone/>
            </a:pPr>
            <a:endParaRPr lang="en-IN" dirty="0"/>
          </a:p>
          <a:p>
            <a:pPr marL="45720" indent="0">
              <a:lnSpc>
                <a:spcPct val="100000"/>
              </a:lnSpc>
              <a:buNone/>
            </a:pPr>
            <a:endParaRPr lang="en-IN" dirty="0"/>
          </a:p>
          <a:p>
            <a:pPr marL="45720" indent="0">
              <a:lnSpc>
                <a:spcPct val="100000"/>
              </a:lnSpc>
              <a:buNone/>
            </a:pPr>
            <a:endParaRPr lang="en-IN" dirty="0"/>
          </a:p>
          <a:p>
            <a:pPr marL="45720" indent="0">
              <a:lnSpc>
                <a:spcPct val="100000"/>
              </a:lnSpc>
              <a:buNone/>
            </a:pPr>
            <a:endParaRPr lang="en-IN" dirty="0"/>
          </a:p>
        </p:txBody>
      </p:sp>
      <p:sp>
        <p:nvSpPr>
          <p:cNvPr id="6" name="Title 1">
            <a:extLst>
              <a:ext uri="{FF2B5EF4-FFF2-40B4-BE49-F238E27FC236}">
                <a16:creationId xmlns:a16="http://schemas.microsoft.com/office/drawing/2014/main" id="{F7427DE0-73B6-DD05-C126-484FBE3E82B2}"/>
              </a:ext>
            </a:extLst>
          </p:cNvPr>
          <p:cNvSpPr txBox="1">
            <a:spLocks/>
          </p:cNvSpPr>
          <p:nvPr/>
        </p:nvSpPr>
        <p:spPr>
          <a:xfrm>
            <a:off x="903287" y="539182"/>
            <a:ext cx="10385425" cy="594678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pic>
        <p:nvPicPr>
          <p:cNvPr id="8" name="Content Placeholder 7">
            <a:extLst>
              <a:ext uri="{FF2B5EF4-FFF2-40B4-BE49-F238E27FC236}">
                <a16:creationId xmlns:a16="http://schemas.microsoft.com/office/drawing/2014/main" id="{9E15407C-E6B2-174B-729E-8A22AB2B33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1774" y="1276192"/>
            <a:ext cx="5162550" cy="3905408"/>
          </a:xfrm>
        </p:spPr>
      </p:pic>
    </p:spTree>
    <p:extLst>
      <p:ext uri="{BB962C8B-B14F-4D97-AF65-F5344CB8AC3E}">
        <p14:creationId xmlns:p14="http://schemas.microsoft.com/office/powerpoint/2010/main" val="9247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6C4E0-82EC-8A36-D5A4-2F24F22FE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C7DA9E-0DAC-A2E3-F8CF-62AD836826E2}"/>
              </a:ext>
            </a:extLst>
          </p:cNvPr>
          <p:cNvSpPr>
            <a:spLocks noGrp="1"/>
          </p:cNvSpPr>
          <p:nvPr>
            <p:ph type="title"/>
          </p:nvPr>
        </p:nvSpPr>
        <p:spPr>
          <a:xfrm>
            <a:off x="485776" y="539183"/>
            <a:ext cx="8172450" cy="584767"/>
          </a:xfrm>
        </p:spPr>
        <p:txBody>
          <a:bodyPr>
            <a:normAutofit/>
          </a:bodyPr>
          <a:lstStyle/>
          <a:p>
            <a:r>
              <a:rPr lang="en-US" dirty="0">
                <a:effectLst/>
                <a:sym typeface="Arial"/>
              </a:rPr>
              <a:t>Ratings v/s Guru count analysis</a:t>
            </a:r>
            <a:endParaRPr lang="en-IN" dirty="0">
              <a:effectLst/>
            </a:endParaRPr>
          </a:p>
        </p:txBody>
      </p:sp>
      <p:sp>
        <p:nvSpPr>
          <p:cNvPr id="3" name="Content Placeholder 2">
            <a:extLst>
              <a:ext uri="{FF2B5EF4-FFF2-40B4-BE49-F238E27FC236}">
                <a16:creationId xmlns:a16="http://schemas.microsoft.com/office/drawing/2014/main" id="{C26549A3-8D59-13AD-5DBD-3938CADE45AF}"/>
              </a:ext>
            </a:extLst>
          </p:cNvPr>
          <p:cNvSpPr>
            <a:spLocks noGrp="1"/>
          </p:cNvSpPr>
          <p:nvPr>
            <p:ph sz="half" idx="1"/>
          </p:nvPr>
        </p:nvSpPr>
        <p:spPr>
          <a:xfrm>
            <a:off x="6096001" y="1466849"/>
            <a:ext cx="5610222" cy="4152901"/>
          </a:xfrm>
        </p:spPr>
        <p:txBody>
          <a:bodyPr>
            <a:normAutofit/>
          </a:bodyPr>
          <a:lstStyle/>
          <a:p>
            <a:pPr lvl="0" eaLnBrk="0" fontAlgn="base" hangingPunct="0">
              <a:lnSpc>
                <a:spcPct val="100000"/>
              </a:lnSpc>
              <a:spcBef>
                <a:spcPct val="0"/>
              </a:spcBef>
              <a:spcAft>
                <a:spcPct val="0"/>
              </a:spcAft>
              <a:buClrTx/>
            </a:pPr>
            <a:r>
              <a:rPr lang="en-US" altLang="en-US" b="1" dirty="0">
                <a:latin typeface="Times New Roman" panose="02020603050405020304" pitchFamily="18" charset="0"/>
                <a:cs typeface="Times New Roman" panose="02020603050405020304" pitchFamily="18" charset="0"/>
              </a:rPr>
              <a:t>Key Insights:</a:t>
            </a:r>
            <a:endParaRPr lang="en-US" altLang="en-US" dirty="0">
              <a:latin typeface="Times New Roman" panose="02020603050405020304" pitchFamily="18" charset="0"/>
              <a:cs typeface="Times New Roman" panose="02020603050405020304" pitchFamily="18" charset="0"/>
            </a:endParaRPr>
          </a:p>
          <a:p>
            <a:pPr marL="285750" lvl="0" indent="-285750" eaLnBrk="0" fontAlgn="base" hangingPunct="0">
              <a:lnSpc>
                <a:spcPct val="100000"/>
              </a:lnSpc>
              <a:spcBef>
                <a:spcPct val="0"/>
              </a:spcBef>
              <a:spcAft>
                <a:spcPct val="0"/>
              </a:spcAft>
              <a:buClrTx/>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Majority of gurus are rated 2-4, peak at 3 (4,407 gurus). </a:t>
            </a:r>
          </a:p>
          <a:p>
            <a:pPr marL="285750" lvl="0" indent="-285750" eaLnBrk="0" fontAlgn="base" hangingPunct="0">
              <a:lnSpc>
                <a:spcPct val="100000"/>
              </a:lnSpc>
              <a:spcBef>
                <a:spcPct val="0"/>
              </a:spcBef>
              <a:spcAft>
                <a:spcPct val="0"/>
              </a:spcAft>
              <a:buClrTx/>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Fewer gurus in ratings 5-8, indicating improvement potential. </a:t>
            </a:r>
          </a:p>
          <a:p>
            <a:pPr marL="285750" lvl="0" indent="-285750" eaLnBrk="0" fontAlgn="base" hangingPunct="0">
              <a:lnSpc>
                <a:spcPct val="100000"/>
              </a:lnSpc>
              <a:spcBef>
                <a:spcPct val="0"/>
              </a:spcBef>
              <a:spcAft>
                <a:spcPct val="0"/>
              </a:spcAft>
              <a:buClrTx/>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Few gurus achieve top ratings. </a:t>
            </a:r>
          </a:p>
          <a:p>
            <a:pPr marL="45720" lvl="0" indent="0" eaLnBrk="0" fontAlgn="base" hangingPunct="0">
              <a:lnSpc>
                <a:spcPct val="100000"/>
              </a:lnSpc>
              <a:spcBef>
                <a:spcPct val="0"/>
              </a:spcBef>
              <a:spcAft>
                <a:spcPct val="0"/>
              </a:spcAft>
              <a:buClrTx/>
              <a:buNone/>
            </a:pPr>
            <a:endParaRPr lang="en-US" altLang="en-US" dirty="0">
              <a:latin typeface="Times New Roman" panose="02020603050405020304" pitchFamily="18" charset="0"/>
              <a:cs typeface="Times New Roman" panose="02020603050405020304" pitchFamily="18" charset="0"/>
            </a:endParaRPr>
          </a:p>
          <a:p>
            <a:pPr marL="45720" lvl="0" indent="0" eaLnBrk="0" fontAlgn="base" hangingPunct="0">
              <a:lnSpc>
                <a:spcPct val="100000"/>
              </a:lnSpc>
              <a:spcBef>
                <a:spcPct val="0"/>
              </a:spcBef>
              <a:spcAft>
                <a:spcPct val="0"/>
              </a:spcAft>
              <a:buClrTx/>
              <a:buNone/>
            </a:pPr>
            <a:endParaRPr lang="en-US" altLang="en-US" dirty="0">
              <a:latin typeface="Times New Roman" panose="02020603050405020304" pitchFamily="18" charset="0"/>
              <a:cs typeface="Times New Roman" panose="02020603050405020304" pitchFamily="18" charset="0"/>
            </a:endParaRPr>
          </a:p>
          <a:p>
            <a:pPr lvl="0" eaLnBrk="0" fontAlgn="base" hangingPunct="0">
              <a:lnSpc>
                <a:spcPct val="100000"/>
              </a:lnSpc>
              <a:spcBef>
                <a:spcPct val="0"/>
              </a:spcBef>
              <a:spcAft>
                <a:spcPct val="0"/>
              </a:spcAft>
              <a:buClrTx/>
            </a:pPr>
            <a:r>
              <a:rPr lang="en-US" altLang="en-US" b="1" dirty="0">
                <a:latin typeface="Times New Roman" panose="02020603050405020304" pitchFamily="18" charset="0"/>
                <a:cs typeface="Times New Roman" panose="02020603050405020304" pitchFamily="18" charset="0"/>
              </a:rPr>
              <a:t>Recommendations:</a:t>
            </a:r>
            <a:endParaRPr lang="en-US" altLang="en-US" dirty="0">
              <a:latin typeface="Times New Roman" panose="02020603050405020304" pitchFamily="18" charset="0"/>
              <a:cs typeface="Times New Roman" panose="02020603050405020304" pitchFamily="18" charset="0"/>
            </a:endParaRPr>
          </a:p>
          <a:p>
            <a:pPr marL="285750" lvl="0" indent="-285750" eaLnBrk="0" fontAlgn="base" hangingPunct="0">
              <a:lnSpc>
                <a:spcPct val="100000"/>
              </a:lnSpc>
              <a:spcBef>
                <a:spcPct val="0"/>
              </a:spcBef>
              <a:spcAft>
                <a:spcPct val="0"/>
              </a:spcAft>
              <a:buClrTx/>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Provide training for gurus with ratings 2-4 to improve interactions. </a:t>
            </a:r>
          </a:p>
          <a:p>
            <a:pPr marL="285750" lvl="0" indent="-285750" eaLnBrk="0" fontAlgn="base" hangingPunct="0">
              <a:lnSpc>
                <a:spcPct val="100000"/>
              </a:lnSpc>
              <a:spcBef>
                <a:spcPct val="0"/>
              </a:spcBef>
              <a:spcAft>
                <a:spcPct val="0"/>
              </a:spcAft>
              <a:buClrTx/>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Introduce performance-based incentives for higher ratings. </a:t>
            </a:r>
          </a:p>
        </p:txBody>
      </p:sp>
      <p:sp>
        <p:nvSpPr>
          <p:cNvPr id="6" name="Title 1">
            <a:extLst>
              <a:ext uri="{FF2B5EF4-FFF2-40B4-BE49-F238E27FC236}">
                <a16:creationId xmlns:a16="http://schemas.microsoft.com/office/drawing/2014/main" id="{BD834BAF-AAE8-D1C2-055B-05F59BE425A3}"/>
              </a:ext>
            </a:extLst>
          </p:cNvPr>
          <p:cNvSpPr txBox="1">
            <a:spLocks/>
          </p:cNvSpPr>
          <p:nvPr/>
        </p:nvSpPr>
        <p:spPr>
          <a:xfrm>
            <a:off x="903287" y="539182"/>
            <a:ext cx="10385425" cy="594678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pic>
        <p:nvPicPr>
          <p:cNvPr id="8" name="Content Placeholder 7">
            <a:extLst>
              <a:ext uri="{FF2B5EF4-FFF2-40B4-BE49-F238E27FC236}">
                <a16:creationId xmlns:a16="http://schemas.microsoft.com/office/drawing/2014/main" id="{34B1BD40-1A66-62E1-D78C-36CA1FA005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5775" y="1466848"/>
            <a:ext cx="5141913" cy="4019551"/>
          </a:xfrm>
        </p:spPr>
      </p:pic>
    </p:spTree>
    <p:extLst>
      <p:ext uri="{BB962C8B-B14F-4D97-AF65-F5344CB8AC3E}">
        <p14:creationId xmlns:p14="http://schemas.microsoft.com/office/powerpoint/2010/main" val="107327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97BA5-59FD-F769-A04A-48E8127675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E61429-6495-E4C6-31AC-A6A0ABCA57FF}"/>
              </a:ext>
            </a:extLst>
          </p:cNvPr>
          <p:cNvSpPr>
            <a:spLocks noGrp="1"/>
          </p:cNvSpPr>
          <p:nvPr>
            <p:ph type="title"/>
          </p:nvPr>
        </p:nvSpPr>
        <p:spPr>
          <a:xfrm>
            <a:off x="466725" y="539183"/>
            <a:ext cx="8191499" cy="584767"/>
          </a:xfrm>
        </p:spPr>
        <p:txBody>
          <a:bodyPr>
            <a:normAutofit/>
          </a:bodyPr>
          <a:lstStyle/>
          <a:p>
            <a:pPr>
              <a:spcAft>
                <a:spcPts val="600"/>
              </a:spcAft>
            </a:pPr>
            <a:r>
              <a:rPr lang="en-US" dirty="0">
                <a:effectLst/>
              </a:rPr>
              <a:t>Chat Status Analysis</a:t>
            </a:r>
          </a:p>
        </p:txBody>
      </p:sp>
      <p:sp>
        <p:nvSpPr>
          <p:cNvPr id="3" name="Content Placeholder 2">
            <a:extLst>
              <a:ext uri="{FF2B5EF4-FFF2-40B4-BE49-F238E27FC236}">
                <a16:creationId xmlns:a16="http://schemas.microsoft.com/office/drawing/2014/main" id="{14540E77-2F78-7E05-AC36-ED745B67F253}"/>
              </a:ext>
            </a:extLst>
          </p:cNvPr>
          <p:cNvSpPr>
            <a:spLocks noGrp="1"/>
          </p:cNvSpPr>
          <p:nvPr>
            <p:ph sz="half" idx="1"/>
          </p:nvPr>
        </p:nvSpPr>
        <p:spPr>
          <a:xfrm>
            <a:off x="466725" y="1600912"/>
            <a:ext cx="5753098" cy="4190288"/>
          </a:xfrm>
        </p:spPr>
        <p:txBody>
          <a:bodyPr>
            <a:normAutofit/>
          </a:bodyPr>
          <a:lstStyle/>
          <a:p>
            <a:pPr>
              <a:spcAft>
                <a:spcPts val="600"/>
              </a:spcAft>
            </a:pPr>
            <a:r>
              <a:rPr lang="en-US" b="1" dirty="0">
                <a:latin typeface="Times New Roman" panose="02020603050405020304" pitchFamily="18" charset="0"/>
                <a:cs typeface="Times New Roman" panose="02020603050405020304" pitchFamily="18" charset="0"/>
              </a:rPr>
              <a:t>Key Insights:</a:t>
            </a:r>
          </a:p>
          <a:p>
            <a:pPr marL="285750" indent="-285750" eaLnBrk="0" fontAlgn="base" hangingPunct="0">
              <a:lnSpc>
                <a:spcPct val="110000"/>
              </a:lnSpc>
              <a:spcBef>
                <a:spcPct val="0"/>
              </a:spcBef>
              <a:spcAft>
                <a:spcPct val="0"/>
              </a:spcAft>
              <a:buClrTx/>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High Failure &amp; Incomplete Rates: </a:t>
            </a:r>
            <a:r>
              <a:rPr lang="en-US" dirty="0">
                <a:latin typeface="Times New Roman" panose="02020603050405020304" pitchFamily="18" charset="0"/>
                <a:cs typeface="Times New Roman" panose="02020603050405020304" pitchFamily="18" charset="0"/>
              </a:rPr>
              <a:t>Over 13,897 chats not resolved.</a:t>
            </a:r>
          </a:p>
          <a:p>
            <a:pPr marL="285750" indent="-285750" eaLnBrk="0" fontAlgn="base" hangingPunct="0">
              <a:lnSpc>
                <a:spcPct val="110000"/>
              </a:lnSpc>
              <a:spcBef>
                <a:spcPct val="0"/>
              </a:spcBef>
              <a:spcAft>
                <a:spcPct val="0"/>
              </a:spcAft>
              <a:buClrTx/>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Opportunities for Improvement: </a:t>
            </a:r>
            <a:r>
              <a:rPr lang="en-US" dirty="0">
                <a:latin typeface="Times New Roman" panose="02020603050405020304" pitchFamily="18" charset="0"/>
                <a:cs typeface="Times New Roman" panose="02020603050405020304" pitchFamily="18" charset="0"/>
              </a:rPr>
              <a:t>Address reasons behind incomplete and failed chats.</a:t>
            </a:r>
          </a:p>
          <a:p>
            <a:pPr marL="0" indent="0" eaLnBrk="0" fontAlgn="base" hangingPunct="0">
              <a:lnSpc>
                <a:spcPct val="110000"/>
              </a:lnSpc>
              <a:spcBef>
                <a:spcPct val="0"/>
              </a:spcBef>
              <a:spcAft>
                <a:spcPct val="0"/>
              </a:spcAft>
              <a:buClrTx/>
              <a:buNone/>
            </a:pPr>
            <a:endParaRPr lang="en-US" dirty="0">
              <a:latin typeface="Times New Roman" panose="02020603050405020304" pitchFamily="18" charset="0"/>
              <a:cs typeface="Times New Roman" panose="02020603050405020304" pitchFamily="18" charset="0"/>
            </a:endParaRPr>
          </a:p>
          <a:p>
            <a:pPr>
              <a:spcAft>
                <a:spcPts val="600"/>
              </a:spcAft>
            </a:pPr>
            <a:r>
              <a:rPr lang="en-US" b="1" dirty="0">
                <a:latin typeface="Times New Roman" panose="02020603050405020304" pitchFamily="18" charset="0"/>
                <a:cs typeface="Times New Roman" panose="02020603050405020304" pitchFamily="18" charset="0"/>
              </a:rPr>
              <a:t>Recommendations:</a:t>
            </a:r>
          </a:p>
          <a:p>
            <a:pPr marL="285750" indent="-285750" eaLnBrk="0" fontAlgn="base" hangingPunct="0">
              <a:lnSpc>
                <a:spcPct val="110000"/>
              </a:lnSpc>
              <a:spcBef>
                <a:spcPct val="0"/>
              </a:spcBef>
              <a:spcAft>
                <a:spcPct val="0"/>
              </a:spcAft>
              <a:buClrTx/>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Improve Support Processes: </a:t>
            </a:r>
            <a:r>
              <a:rPr lang="en-US" dirty="0">
                <a:latin typeface="Times New Roman" panose="02020603050405020304" pitchFamily="18" charset="0"/>
                <a:cs typeface="Times New Roman" panose="02020603050405020304" pitchFamily="18" charset="0"/>
              </a:rPr>
              <a:t>Upgrade systems, train staff, reduce response times.</a:t>
            </a:r>
          </a:p>
          <a:p>
            <a:pPr marL="285750" indent="-285750" eaLnBrk="0" fontAlgn="base" hangingPunct="0">
              <a:lnSpc>
                <a:spcPct val="110000"/>
              </a:lnSpc>
              <a:spcBef>
                <a:spcPct val="0"/>
              </a:spcBef>
              <a:spcAft>
                <a:spcPct val="0"/>
              </a:spcAft>
              <a:buClrTx/>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Implement Chat Automation: </a:t>
            </a:r>
            <a:r>
              <a:rPr lang="en-US" dirty="0">
                <a:latin typeface="Times New Roman" panose="02020603050405020304" pitchFamily="18" charset="0"/>
                <a:cs typeface="Times New Roman" panose="02020603050405020304" pitchFamily="18" charset="0"/>
              </a:rPr>
              <a:t>Use AI-powered chatbots for simpler queries.</a:t>
            </a:r>
          </a:p>
          <a:p>
            <a:pPr marL="285750" indent="-285750" eaLnBrk="0" fontAlgn="base" hangingPunct="0">
              <a:lnSpc>
                <a:spcPct val="110000"/>
              </a:lnSpc>
              <a:spcBef>
                <a:spcPct val="0"/>
              </a:spcBef>
              <a:spcAft>
                <a:spcPct val="0"/>
              </a:spcAft>
              <a:buClrTx/>
              <a:buFont typeface="Wingdings" panose="05000000000000000000" pitchFamily="2" charset="2"/>
              <a:buChar char="q"/>
            </a:pPr>
            <a:endParaRPr lang="en-US" sz="22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CE812C29-5AB1-2AD5-DD1D-4C88EAA1E963}"/>
              </a:ext>
            </a:extLst>
          </p:cNvPr>
          <p:cNvSpPr txBox="1">
            <a:spLocks/>
          </p:cNvSpPr>
          <p:nvPr/>
        </p:nvSpPr>
        <p:spPr>
          <a:xfrm>
            <a:off x="903287" y="539182"/>
            <a:ext cx="10385425" cy="594678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pic>
        <p:nvPicPr>
          <p:cNvPr id="8" name="Content Placeholder 7">
            <a:extLst>
              <a:ext uri="{FF2B5EF4-FFF2-40B4-BE49-F238E27FC236}">
                <a16:creationId xmlns:a16="http://schemas.microsoft.com/office/drawing/2014/main" id="{C283C17F-9588-2E89-B0B3-B47DDD6C1D8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61162" y="2047874"/>
            <a:ext cx="4964111" cy="3743326"/>
          </a:xfrm>
        </p:spPr>
      </p:pic>
    </p:spTree>
    <p:extLst>
      <p:ext uri="{BB962C8B-B14F-4D97-AF65-F5344CB8AC3E}">
        <p14:creationId xmlns:p14="http://schemas.microsoft.com/office/powerpoint/2010/main" val="124958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D791-1C3E-3982-FDD2-6883EC137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CD496-5146-70CF-BB78-0090F3B11622}"/>
              </a:ext>
            </a:extLst>
          </p:cNvPr>
          <p:cNvSpPr>
            <a:spLocks noGrp="1"/>
          </p:cNvSpPr>
          <p:nvPr>
            <p:ph type="title"/>
          </p:nvPr>
        </p:nvSpPr>
        <p:spPr>
          <a:xfrm>
            <a:off x="439739" y="539183"/>
            <a:ext cx="8218486" cy="584767"/>
          </a:xfrm>
        </p:spPr>
        <p:txBody>
          <a:bodyPr>
            <a:normAutofit/>
          </a:bodyPr>
          <a:lstStyle/>
          <a:p>
            <a:r>
              <a:rPr lang="en-US" dirty="0">
                <a:effectLst/>
              </a:rPr>
              <a:t>Call Status Analysis</a:t>
            </a:r>
            <a:endParaRPr lang="en-IN" dirty="0">
              <a:effectLst/>
            </a:endParaRPr>
          </a:p>
        </p:txBody>
      </p:sp>
      <p:sp>
        <p:nvSpPr>
          <p:cNvPr id="3" name="Content Placeholder 2">
            <a:extLst>
              <a:ext uri="{FF2B5EF4-FFF2-40B4-BE49-F238E27FC236}">
                <a16:creationId xmlns:a16="http://schemas.microsoft.com/office/drawing/2014/main" id="{0EE23CDC-7800-8877-58C2-374D6F6423C1}"/>
              </a:ext>
            </a:extLst>
          </p:cNvPr>
          <p:cNvSpPr>
            <a:spLocks noGrp="1"/>
          </p:cNvSpPr>
          <p:nvPr>
            <p:ph sz="half" idx="1"/>
          </p:nvPr>
        </p:nvSpPr>
        <p:spPr>
          <a:xfrm>
            <a:off x="439738" y="1123951"/>
            <a:ext cx="7085012" cy="4657724"/>
          </a:xfrm>
        </p:spPr>
        <p:txBody>
          <a:bodyPr>
            <a:normAutofit fontScale="47500" lnSpcReduction="20000"/>
          </a:bodyPr>
          <a:lstStyle/>
          <a:p>
            <a:pPr marL="45720" indent="0">
              <a:buNone/>
            </a:pPr>
            <a:endParaRPr lang="en-IN" dirty="0"/>
          </a:p>
          <a:p>
            <a:pPr>
              <a:lnSpc>
                <a:spcPct val="110000"/>
              </a:lnSpc>
              <a:spcAft>
                <a:spcPts val="600"/>
              </a:spcAft>
            </a:pPr>
            <a:r>
              <a:rPr lang="en-US" sz="4200" b="1" dirty="0">
                <a:latin typeface="Times New Roman" panose="02020603050405020304" pitchFamily="18" charset="0"/>
                <a:cs typeface="Times New Roman" panose="02020603050405020304" pitchFamily="18" charset="0"/>
              </a:rPr>
              <a:t>Key Insights:</a:t>
            </a:r>
          </a:p>
          <a:p>
            <a:pPr fontAlgn="base">
              <a:buFont typeface="Wingdings" panose="05000000000000000000" pitchFamily="2" charset="2"/>
              <a:buChar char="q"/>
            </a:pPr>
            <a:r>
              <a:rPr lang="en-US" sz="4200" b="1" dirty="0">
                <a:latin typeface="Times New Roman" panose="02020603050405020304" pitchFamily="18" charset="0"/>
                <a:cs typeface="Times New Roman" panose="02020603050405020304" pitchFamily="18" charset="0"/>
              </a:rPr>
              <a:t>Success Rate: </a:t>
            </a:r>
            <a:r>
              <a:rPr lang="en-US" sz="4200" dirty="0">
                <a:latin typeface="Times New Roman" panose="02020603050405020304" pitchFamily="18" charset="0"/>
                <a:cs typeface="Times New Roman" panose="02020603050405020304" pitchFamily="18" charset="0"/>
              </a:rPr>
              <a:t>Only 40.4% of calls are successfully completed. </a:t>
            </a:r>
          </a:p>
          <a:p>
            <a:pPr fontAlgn="base">
              <a:buFont typeface="Wingdings" panose="05000000000000000000" pitchFamily="2" charset="2"/>
              <a:buChar char="q"/>
            </a:pPr>
            <a:r>
              <a:rPr lang="en-US" sz="4200" b="1" dirty="0">
                <a:latin typeface="Times New Roman" panose="02020603050405020304" pitchFamily="18" charset="0"/>
                <a:cs typeface="Times New Roman" panose="02020603050405020304" pitchFamily="18" charset="0"/>
              </a:rPr>
              <a:t>Improvement Areas: </a:t>
            </a:r>
            <a:r>
              <a:rPr lang="en-US" sz="4200" dirty="0">
                <a:latin typeface="Times New Roman" panose="02020603050405020304" pitchFamily="18" charset="0"/>
                <a:cs typeface="Times New Roman" panose="02020603050405020304" pitchFamily="18" charset="0"/>
              </a:rPr>
              <a:t>Address issues with "No Answer," "Busy," and "Failed" calls. </a:t>
            </a:r>
          </a:p>
          <a:p>
            <a:pPr marL="45720" indent="0" fontAlgn="base">
              <a:buNone/>
            </a:pPr>
            <a:endParaRPr lang="en-US" sz="3600" dirty="0">
              <a:latin typeface="Times New Roman" panose="02020603050405020304" pitchFamily="18" charset="0"/>
              <a:cs typeface="Times New Roman" panose="02020603050405020304" pitchFamily="18" charset="0"/>
            </a:endParaRPr>
          </a:p>
          <a:p>
            <a:pPr>
              <a:lnSpc>
                <a:spcPct val="110000"/>
              </a:lnSpc>
              <a:spcAft>
                <a:spcPts val="600"/>
              </a:spcAft>
            </a:pPr>
            <a:r>
              <a:rPr lang="en-US" sz="4200" b="1" dirty="0">
                <a:latin typeface="Times New Roman" panose="02020603050405020304" pitchFamily="18" charset="0"/>
                <a:cs typeface="Times New Roman" panose="02020603050405020304" pitchFamily="18" charset="0"/>
              </a:rPr>
              <a:t>Recommendations:</a:t>
            </a:r>
          </a:p>
          <a:p>
            <a:pPr fontAlgn="base">
              <a:buFont typeface="Wingdings" panose="05000000000000000000" pitchFamily="2" charset="2"/>
              <a:buChar char="q"/>
            </a:pPr>
            <a:r>
              <a:rPr lang="en-US" sz="4200" b="1" dirty="0">
                <a:latin typeface="Times New Roman" panose="02020603050405020304" pitchFamily="18" charset="0"/>
                <a:cs typeface="Times New Roman" panose="02020603050405020304" pitchFamily="18" charset="0"/>
              </a:rPr>
              <a:t>Optimize Timing: </a:t>
            </a:r>
            <a:r>
              <a:rPr lang="en-US" sz="4200" dirty="0">
                <a:latin typeface="Times New Roman" panose="02020603050405020304" pitchFamily="18" charset="0"/>
                <a:cs typeface="Times New Roman" panose="02020603050405020304" pitchFamily="18" charset="0"/>
              </a:rPr>
              <a:t>Implement automated callbacks. </a:t>
            </a:r>
          </a:p>
          <a:p>
            <a:pPr fontAlgn="base">
              <a:buFont typeface="Wingdings" panose="05000000000000000000" pitchFamily="2" charset="2"/>
              <a:buChar char="q"/>
            </a:pPr>
            <a:r>
              <a:rPr lang="en-US" sz="4200" b="1" dirty="0">
                <a:latin typeface="Times New Roman" panose="02020603050405020304" pitchFamily="18" charset="0"/>
                <a:cs typeface="Times New Roman" panose="02020603050405020304" pitchFamily="18" charset="0"/>
              </a:rPr>
              <a:t>Enhance Queue Management: </a:t>
            </a:r>
            <a:r>
              <a:rPr lang="en-US" sz="4200" dirty="0">
                <a:latin typeface="Times New Roman" panose="02020603050405020304" pitchFamily="18" charset="0"/>
                <a:cs typeface="Times New Roman" panose="02020603050405020304" pitchFamily="18" charset="0"/>
              </a:rPr>
              <a:t>Expand agent availability or improve call routing. </a:t>
            </a:r>
          </a:p>
          <a:p>
            <a:pPr fontAlgn="base">
              <a:buFont typeface="Wingdings" panose="05000000000000000000" pitchFamily="2" charset="2"/>
              <a:buChar char="q"/>
            </a:pPr>
            <a:r>
              <a:rPr lang="en-US" sz="4200" b="1" dirty="0">
                <a:latin typeface="Times New Roman" panose="02020603050405020304" pitchFamily="18" charset="0"/>
                <a:cs typeface="Times New Roman" panose="02020603050405020304" pitchFamily="18" charset="0"/>
              </a:rPr>
              <a:t>Upgrade Systems: </a:t>
            </a:r>
            <a:r>
              <a:rPr lang="en-US" sz="4200" dirty="0">
                <a:latin typeface="Times New Roman" panose="02020603050405020304" pitchFamily="18" charset="0"/>
                <a:cs typeface="Times New Roman" panose="02020603050405020304" pitchFamily="18" charset="0"/>
              </a:rPr>
              <a:t>Strengthen infrastructure and provide advanced agent training</a:t>
            </a:r>
            <a:r>
              <a:rPr lang="en-US" sz="3600" dirty="0">
                <a:latin typeface="Times New Roman" panose="02020603050405020304" pitchFamily="18" charset="0"/>
                <a:cs typeface="Times New Roman" panose="02020603050405020304" pitchFamily="18" charset="0"/>
              </a:rPr>
              <a:t>. </a:t>
            </a:r>
          </a:p>
          <a:p>
            <a:pPr marL="228600" indent="0">
              <a:spcBef>
                <a:spcPts val="0"/>
              </a:spcBef>
              <a:buClr>
                <a:srgbClr val="1F1F1F"/>
              </a:buClr>
              <a:buSzPts val="1300"/>
              <a:buNone/>
            </a:pPr>
            <a:endParaRPr lang="en-US" dirty="0">
              <a:latin typeface="Times New Roman" panose="02020603050405020304" pitchFamily="18" charset="0"/>
              <a:cs typeface="Times New Roman" panose="02020603050405020304" pitchFamily="18" charset="0"/>
              <a:sym typeface="Arial"/>
            </a:endParaRPr>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p:txBody>
      </p:sp>
      <p:sp>
        <p:nvSpPr>
          <p:cNvPr id="6" name="Title 1">
            <a:extLst>
              <a:ext uri="{FF2B5EF4-FFF2-40B4-BE49-F238E27FC236}">
                <a16:creationId xmlns:a16="http://schemas.microsoft.com/office/drawing/2014/main" id="{1D7F21EB-E68F-3946-2E1A-C34BF164F9F7}"/>
              </a:ext>
            </a:extLst>
          </p:cNvPr>
          <p:cNvSpPr txBox="1">
            <a:spLocks/>
          </p:cNvSpPr>
          <p:nvPr/>
        </p:nvSpPr>
        <p:spPr>
          <a:xfrm>
            <a:off x="903287" y="539182"/>
            <a:ext cx="10385425" cy="594678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pic>
        <p:nvPicPr>
          <p:cNvPr id="8" name="Content Placeholder 7">
            <a:extLst>
              <a:ext uri="{FF2B5EF4-FFF2-40B4-BE49-F238E27FC236}">
                <a16:creationId xmlns:a16="http://schemas.microsoft.com/office/drawing/2014/main" id="{EB3EFA1B-CB04-29F0-434B-C1E6421561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24750" y="1762126"/>
            <a:ext cx="4227510" cy="4019548"/>
          </a:xfrm>
        </p:spPr>
      </p:pic>
    </p:spTree>
    <p:extLst>
      <p:ext uri="{BB962C8B-B14F-4D97-AF65-F5344CB8AC3E}">
        <p14:creationId xmlns:p14="http://schemas.microsoft.com/office/powerpoint/2010/main" val="12749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0A73E-0155-FC0A-5CA2-AD580283EA8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2B13551-847E-8883-1ADF-D6776EB02252}"/>
              </a:ext>
            </a:extLst>
          </p:cNvPr>
          <p:cNvSpPr txBox="1">
            <a:spLocks/>
          </p:cNvSpPr>
          <p:nvPr/>
        </p:nvSpPr>
        <p:spPr>
          <a:xfrm>
            <a:off x="903287" y="539182"/>
            <a:ext cx="10385425" cy="594678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grpSp>
        <p:nvGrpSpPr>
          <p:cNvPr id="9" name="Group 8">
            <a:extLst>
              <a:ext uri="{FF2B5EF4-FFF2-40B4-BE49-F238E27FC236}">
                <a16:creationId xmlns:a16="http://schemas.microsoft.com/office/drawing/2014/main" id="{7CC4E795-7B7C-B2F2-8839-E167BD179F66}"/>
              </a:ext>
            </a:extLst>
          </p:cNvPr>
          <p:cNvGrpSpPr/>
          <p:nvPr/>
        </p:nvGrpSpPr>
        <p:grpSpPr>
          <a:xfrm>
            <a:off x="590550" y="716197"/>
            <a:ext cx="10941049" cy="5370277"/>
            <a:chOff x="5114504" y="1184770"/>
            <a:chExt cx="6033925" cy="15603179"/>
          </a:xfrm>
        </p:grpSpPr>
        <p:sp>
          <p:nvSpPr>
            <p:cNvPr id="8" name="TextBox 7">
              <a:extLst>
                <a:ext uri="{FF2B5EF4-FFF2-40B4-BE49-F238E27FC236}">
                  <a16:creationId xmlns:a16="http://schemas.microsoft.com/office/drawing/2014/main" id="{59A9B3C6-3D9A-D0B0-2283-0ACA6D08D5B1}"/>
                </a:ext>
              </a:extLst>
            </p:cNvPr>
            <p:cNvSpPr txBox="1"/>
            <p:nvPr/>
          </p:nvSpPr>
          <p:spPr>
            <a:xfrm>
              <a:off x="5114504" y="1184770"/>
              <a:ext cx="3572028" cy="15603179"/>
            </a:xfrm>
            <a:prstGeom prst="rect">
              <a:avLst/>
            </a:prstGeom>
            <a:noFill/>
          </p:spPr>
          <p:txBody>
            <a:bodyPr wrap="square">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Majority of calls are completed, indicating system or agent efficiency.</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Significant share of busy and incomplete calls — opportunity to improve call handling &amp; routing.</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Failed &amp; no-answer calls also present — suggesting missed revenue and improvement area.</a:t>
              </a:r>
            </a:p>
            <a:p>
              <a:pPr>
                <a:buNone/>
              </a:pPr>
              <a:endParaRPr lang="en-US" sz="2000"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a:p>
              <a:pPr>
                <a:buNone/>
              </a:pPr>
              <a:endParaRPr lang="en-US" b="1" dirty="0"/>
            </a:p>
            <a:p>
              <a:pPr>
                <a:buNone/>
              </a:pPr>
              <a:endParaRPr lang="en-US" dirty="0"/>
            </a:p>
            <a:p>
              <a:pPr>
                <a:buNone/>
              </a:pPr>
              <a:endParaRPr lang="en-US" dirty="0"/>
            </a:p>
            <a:p>
              <a:pPr>
                <a:buNone/>
              </a:pPr>
              <a:r>
                <a:rPr lang="en-US" sz="2000" b="1" dirty="0">
                  <a:latin typeface="Times New Roman" panose="02020603050405020304" pitchFamily="18" charset="0"/>
                  <a:cs typeface="Times New Roman" panose="02020603050405020304" pitchFamily="18" charset="0"/>
                </a:rPr>
                <a:t>Conclusion: </a:t>
              </a:r>
              <a:r>
                <a:rPr lang="en-US" sz="2000" dirty="0">
                  <a:latin typeface="Times New Roman" panose="02020603050405020304" pitchFamily="18" charset="0"/>
                  <a:cs typeface="Times New Roman" panose="02020603050405020304" pitchFamily="18" charset="0"/>
                </a:rPr>
                <a:t>The highest return on investment (ROI) will come from addressing these immediate technical and capacity failures.</a:t>
              </a:r>
            </a:p>
            <a:p>
              <a:pPr>
                <a:buNone/>
              </a:pPr>
              <a:endParaRPr lang="en-US" dirty="0"/>
            </a:p>
          </p:txBody>
        </p:sp>
        <p:pic>
          <p:nvPicPr>
            <p:cNvPr id="3074" name="Picture 2">
              <a:extLst>
                <a:ext uri="{FF2B5EF4-FFF2-40B4-BE49-F238E27FC236}">
                  <a16:creationId xmlns:a16="http://schemas.microsoft.com/office/drawing/2014/main" id="{7A4D1C09-2BC9-31C5-99E0-96C8308A3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447" y="1184771"/>
              <a:ext cx="2390982" cy="87872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220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EC850-358C-CDD1-5907-8702EAEA0F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EB195-D6F0-D023-8BD2-E8E4603B4329}"/>
              </a:ext>
            </a:extLst>
          </p:cNvPr>
          <p:cNvSpPr>
            <a:spLocks noGrp="1"/>
          </p:cNvSpPr>
          <p:nvPr>
            <p:ph idx="4294967295"/>
          </p:nvPr>
        </p:nvSpPr>
        <p:spPr>
          <a:xfrm>
            <a:off x="695321" y="5118378"/>
            <a:ext cx="10801348" cy="1367586"/>
          </a:xfrm>
        </p:spPr>
        <p:txBody>
          <a:bodyPr/>
          <a:lstStyle/>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p:txBody>
      </p:sp>
      <p:sp>
        <p:nvSpPr>
          <p:cNvPr id="6" name="Title 1">
            <a:extLst>
              <a:ext uri="{FF2B5EF4-FFF2-40B4-BE49-F238E27FC236}">
                <a16:creationId xmlns:a16="http://schemas.microsoft.com/office/drawing/2014/main" id="{AC65E16B-AFA1-51E5-BAA1-31B3D62F3DDB}"/>
              </a:ext>
            </a:extLst>
          </p:cNvPr>
          <p:cNvSpPr txBox="1">
            <a:spLocks/>
          </p:cNvSpPr>
          <p:nvPr/>
        </p:nvSpPr>
        <p:spPr>
          <a:xfrm>
            <a:off x="903287" y="539182"/>
            <a:ext cx="10385425" cy="594678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pic>
        <p:nvPicPr>
          <p:cNvPr id="4098" name="Picture 2">
            <a:extLst>
              <a:ext uri="{FF2B5EF4-FFF2-40B4-BE49-F238E27FC236}">
                <a16:creationId xmlns:a16="http://schemas.microsoft.com/office/drawing/2014/main" id="{2D6BEF1C-E8E8-8D9C-0719-069CE03A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1" y="1254699"/>
            <a:ext cx="10801348" cy="36965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A8977C-BEA0-B9F7-F76F-BA5D22702328}"/>
              </a:ext>
            </a:extLst>
          </p:cNvPr>
          <p:cNvSpPr txBox="1"/>
          <p:nvPr/>
        </p:nvSpPr>
        <p:spPr>
          <a:xfrm>
            <a:off x="695323" y="5261865"/>
            <a:ext cx="10801347" cy="707886"/>
          </a:xfrm>
          <a:prstGeom prst="rect">
            <a:avLst/>
          </a:prstGeom>
          <a:noFill/>
        </p:spPr>
        <p:txBody>
          <a:bodyPr wrap="square">
            <a:spAutoFit/>
          </a:bodyPr>
          <a:lstStyle/>
          <a:p>
            <a:pPr marL="45720" indent="0">
              <a:buNone/>
            </a:pPr>
            <a:r>
              <a:rPr lang="en-US" sz="2000" b="1" dirty="0">
                <a:latin typeface="Times New Roman" panose="02020603050405020304" pitchFamily="18" charset="0"/>
                <a:cs typeface="Times New Roman" panose="02020603050405020304" pitchFamily="18" charset="0"/>
              </a:rPr>
              <a:t>Actionable Insight: </a:t>
            </a:r>
            <a:r>
              <a:rPr lang="en-US" sz="2000" dirty="0">
                <a:latin typeface="Times New Roman" panose="02020603050405020304" pitchFamily="18" charset="0"/>
                <a:cs typeface="Times New Roman" panose="02020603050405020304" pitchFamily="18" charset="0"/>
              </a:rPr>
              <a:t>The staffing strategy must prioritize resource allocation to the 5 AM to 5 PM window, especially the early morning hours, to address the 14.0% 'Busy' calls.</a:t>
            </a:r>
          </a:p>
        </p:txBody>
      </p:sp>
      <p:sp>
        <p:nvSpPr>
          <p:cNvPr id="4" name="TextBox 3">
            <a:extLst>
              <a:ext uri="{FF2B5EF4-FFF2-40B4-BE49-F238E27FC236}">
                <a16:creationId xmlns:a16="http://schemas.microsoft.com/office/drawing/2014/main" id="{48A8A38A-9375-ECA9-A0EB-8D9B63F56639}"/>
              </a:ext>
            </a:extLst>
          </p:cNvPr>
          <p:cNvSpPr txBox="1"/>
          <p:nvPr/>
        </p:nvSpPr>
        <p:spPr>
          <a:xfrm>
            <a:off x="695321" y="372035"/>
            <a:ext cx="10801349" cy="736099"/>
          </a:xfrm>
          <a:prstGeom prst="rect">
            <a:avLst/>
          </a:prstGeom>
          <a:noFill/>
        </p:spPr>
        <p:txBody>
          <a:bodyPr wrap="square">
            <a:spAutoFit/>
          </a:bodyPr>
          <a:lstStyle/>
          <a:p>
            <a:pPr marL="0" indent="0" algn="l">
              <a:lnSpc>
                <a:spcPts val="5550"/>
              </a:lnSpc>
              <a:buNone/>
            </a:pPr>
            <a:r>
              <a:rPr lang="en-US" sz="3200" b="1" cap="all" dirty="0">
                <a:solidFill>
                  <a:schemeClr val="accent1"/>
                </a:solidFill>
                <a:latin typeface="+mj-lt"/>
                <a:ea typeface="+mj-ea"/>
                <a:cs typeface="+mj-cs"/>
              </a:rPr>
              <a:t>Hourly</a:t>
            </a:r>
            <a:r>
              <a:rPr lang="en-US" sz="3200" dirty="0">
                <a:solidFill>
                  <a:srgbClr val="091C53"/>
                </a:solidFill>
                <a:latin typeface="Calibri" panose="020F0502020204030204" charset="0"/>
                <a:ea typeface="Instrument Sans Semi Bold" pitchFamily="34" charset="-122"/>
                <a:cs typeface="Calibri" panose="020F0502020204030204" charset="0"/>
              </a:rPr>
              <a:t> </a:t>
            </a:r>
            <a:r>
              <a:rPr lang="en-US" sz="3200" b="1" cap="all" dirty="0">
                <a:solidFill>
                  <a:schemeClr val="accent1"/>
                </a:solidFill>
                <a:latin typeface="+mj-lt"/>
                <a:ea typeface="+mj-ea"/>
                <a:cs typeface="+mj-cs"/>
              </a:rPr>
              <a:t>Load</a:t>
            </a:r>
            <a:r>
              <a:rPr lang="en-US" sz="3200" dirty="0">
                <a:solidFill>
                  <a:srgbClr val="091C53"/>
                </a:solidFill>
                <a:latin typeface="Calibri" panose="020F0502020204030204" charset="0"/>
                <a:ea typeface="Instrument Sans Semi Bold" pitchFamily="34" charset="-122"/>
                <a:cs typeface="Calibri" panose="020F0502020204030204" charset="0"/>
              </a:rPr>
              <a:t> </a:t>
            </a:r>
            <a:r>
              <a:rPr lang="en-US" sz="3200" b="1" cap="all" dirty="0">
                <a:solidFill>
                  <a:schemeClr val="accent1"/>
                </a:solidFill>
                <a:latin typeface="+mj-lt"/>
                <a:ea typeface="+mj-ea"/>
                <a:cs typeface="+mj-cs"/>
              </a:rPr>
              <a:t>Patterns</a:t>
            </a:r>
            <a:r>
              <a:rPr lang="en-US" sz="3200" dirty="0">
                <a:solidFill>
                  <a:srgbClr val="091C53"/>
                </a:solidFill>
                <a:latin typeface="Calibri" panose="020F0502020204030204" charset="0"/>
                <a:ea typeface="Instrument Sans Semi Bold" pitchFamily="34" charset="-122"/>
                <a:cs typeface="Calibri" panose="020F0502020204030204" charset="0"/>
              </a:rPr>
              <a:t> </a:t>
            </a:r>
            <a:r>
              <a:rPr lang="en-US" sz="3200" b="1" cap="all" dirty="0">
                <a:solidFill>
                  <a:schemeClr val="accent1"/>
                </a:solidFill>
                <a:latin typeface="+mj-lt"/>
                <a:ea typeface="+mj-ea"/>
                <a:cs typeface="+mj-cs"/>
              </a:rPr>
              <a:t>&amp;</a:t>
            </a:r>
            <a:r>
              <a:rPr lang="en-US" sz="3200" dirty="0">
                <a:solidFill>
                  <a:srgbClr val="091C53"/>
                </a:solidFill>
                <a:latin typeface="Calibri" panose="020F0502020204030204" charset="0"/>
                <a:ea typeface="Instrument Sans Semi Bold" pitchFamily="34" charset="-122"/>
                <a:cs typeface="Calibri" panose="020F0502020204030204" charset="0"/>
              </a:rPr>
              <a:t> </a:t>
            </a:r>
            <a:r>
              <a:rPr lang="en-US" sz="3200" b="1" cap="all" dirty="0">
                <a:solidFill>
                  <a:schemeClr val="accent1"/>
                </a:solidFill>
                <a:latin typeface="+mj-lt"/>
                <a:ea typeface="+mj-ea"/>
                <a:cs typeface="+mj-cs"/>
              </a:rPr>
              <a:t>Peak</a:t>
            </a:r>
            <a:r>
              <a:rPr lang="en-US" sz="3200" dirty="0">
                <a:solidFill>
                  <a:srgbClr val="091C53"/>
                </a:solidFill>
                <a:latin typeface="Calibri" panose="020F0502020204030204" charset="0"/>
                <a:ea typeface="Instrument Sans Semi Bold" pitchFamily="34" charset="-122"/>
                <a:cs typeface="Calibri" panose="020F0502020204030204" charset="0"/>
              </a:rPr>
              <a:t> </a:t>
            </a:r>
            <a:r>
              <a:rPr lang="en-US" sz="3200" b="1" cap="all" dirty="0">
                <a:solidFill>
                  <a:schemeClr val="accent1"/>
                </a:solidFill>
                <a:latin typeface="+mj-lt"/>
                <a:ea typeface="+mj-ea"/>
                <a:cs typeface="+mj-cs"/>
              </a:rPr>
              <a:t>Hours</a:t>
            </a:r>
          </a:p>
        </p:txBody>
      </p:sp>
    </p:spTree>
    <p:extLst>
      <p:ext uri="{BB962C8B-B14F-4D97-AF65-F5344CB8AC3E}">
        <p14:creationId xmlns:p14="http://schemas.microsoft.com/office/powerpoint/2010/main" val="150327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F5FB9-D308-0BDE-858F-702F832576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7199" y="1009651"/>
            <a:ext cx="11277601" cy="5057774"/>
          </a:xfrm>
          <a:prstGeom prst="rect">
            <a:avLst/>
          </a:prstGeom>
        </p:spPr>
      </p:pic>
      <p:sp>
        <p:nvSpPr>
          <p:cNvPr id="4" name="Title 3">
            <a:extLst>
              <a:ext uri="{FF2B5EF4-FFF2-40B4-BE49-F238E27FC236}">
                <a16:creationId xmlns:a16="http://schemas.microsoft.com/office/drawing/2014/main" id="{E7656E75-6B56-28DD-8706-C2B2528B5345}"/>
              </a:ext>
            </a:extLst>
          </p:cNvPr>
          <p:cNvSpPr>
            <a:spLocks noGrp="1"/>
          </p:cNvSpPr>
          <p:nvPr>
            <p:ph type="title"/>
          </p:nvPr>
        </p:nvSpPr>
        <p:spPr>
          <a:xfrm>
            <a:off x="447674" y="381000"/>
            <a:ext cx="11277600" cy="942975"/>
          </a:xfrm>
        </p:spPr>
        <p:txBody>
          <a:bodyPr>
            <a:normAutofit fontScale="90000"/>
          </a:bodyPr>
          <a:lstStyle/>
          <a:p>
            <a:r>
              <a:rPr lang="en-US" dirty="0"/>
              <a:t>Consolidated Call Center Performance Dashboard</a:t>
            </a:r>
            <a:br>
              <a:rPr lang="en-US" dirty="0"/>
            </a:br>
            <a:endParaRPr lang="en-IN" dirty="0">
              <a:effectLst/>
            </a:endParaRPr>
          </a:p>
        </p:txBody>
      </p:sp>
    </p:spTree>
    <p:extLst>
      <p:ext uri="{BB962C8B-B14F-4D97-AF65-F5344CB8AC3E}">
        <p14:creationId xmlns:p14="http://schemas.microsoft.com/office/powerpoint/2010/main" val="103189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CD09-57DF-71A1-4A99-093E0A082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F34E7-8651-8E50-2C8D-95A35722919C}"/>
              </a:ext>
            </a:extLst>
          </p:cNvPr>
          <p:cNvSpPr>
            <a:spLocks noGrp="1"/>
          </p:cNvSpPr>
          <p:nvPr>
            <p:ph type="title"/>
          </p:nvPr>
        </p:nvSpPr>
        <p:spPr>
          <a:xfrm>
            <a:off x="638175" y="933449"/>
            <a:ext cx="4486275" cy="923926"/>
          </a:xfrm>
        </p:spPr>
        <p:txBody>
          <a:bodyPr>
            <a:noAutofit/>
          </a:bodyPr>
          <a:lstStyle/>
          <a:p>
            <a:r>
              <a:rPr lang="en-IN" dirty="0">
                <a:effectLst/>
              </a:rPr>
              <a:t>Recommendations</a:t>
            </a:r>
            <a:br>
              <a:rPr lang="en-IN" b="0" dirty="0">
                <a:effectLst/>
              </a:rPr>
            </a:br>
            <a:br>
              <a:rPr lang="en-IN" dirty="0"/>
            </a:br>
            <a:endParaRPr lang="en-IN" dirty="0"/>
          </a:p>
        </p:txBody>
      </p:sp>
      <p:sp>
        <p:nvSpPr>
          <p:cNvPr id="3" name="Content Placeholder 2">
            <a:extLst>
              <a:ext uri="{FF2B5EF4-FFF2-40B4-BE49-F238E27FC236}">
                <a16:creationId xmlns:a16="http://schemas.microsoft.com/office/drawing/2014/main" id="{F83F2852-D872-74D8-3F6F-A26535D009FC}"/>
              </a:ext>
            </a:extLst>
          </p:cNvPr>
          <p:cNvSpPr>
            <a:spLocks noGrp="1"/>
          </p:cNvSpPr>
          <p:nvPr>
            <p:ph idx="1"/>
          </p:nvPr>
        </p:nvSpPr>
        <p:spPr>
          <a:xfrm>
            <a:off x="638175" y="1095374"/>
            <a:ext cx="10915650" cy="4991101"/>
          </a:xfrm>
        </p:spPr>
        <p:txBody>
          <a:bodyPr>
            <a:normAutofit/>
          </a:bodyPr>
          <a:lstStyle/>
          <a:p>
            <a:pPr fontAlgn="base"/>
            <a:r>
              <a:rPr lang="en-US" dirty="0"/>
              <a:t>Implement AI-powered chatbot systems to automate basic queries and reduce agent workload.</a:t>
            </a:r>
          </a:p>
          <a:p>
            <a:pPr fontAlgn="base"/>
            <a:r>
              <a:rPr lang="en-US" dirty="0"/>
              <a:t>Introduce analytics dashboards (Power BI/Tableau) for real-time performance monitoring.</a:t>
            </a:r>
          </a:p>
          <a:p>
            <a:pPr fontAlgn="base"/>
            <a:r>
              <a:rPr lang="en-US" dirty="0"/>
              <a:t>Hire additional part-time or full-time agents during peak call periods.</a:t>
            </a:r>
          </a:p>
          <a:p>
            <a:pPr fontAlgn="base"/>
            <a:r>
              <a:rPr lang="en-US" dirty="0"/>
              <a:t>Launch automated feedback surveys post-call to measure satisfaction in real time.</a:t>
            </a:r>
          </a:p>
          <a:p>
            <a:pPr fontAlgn="base"/>
            <a:r>
              <a:rPr lang="en-US" dirty="0"/>
              <a:t>Automatically directs customer calls to the most suitable agent based on issue type, sentiment, or past interactions.</a:t>
            </a:r>
          </a:p>
          <a:p>
            <a:pPr fontAlgn="base"/>
            <a:r>
              <a:rPr lang="en-US" dirty="0"/>
              <a:t>Uses AI to </a:t>
            </a:r>
            <a:r>
              <a:rPr lang="en-US" dirty="0" err="1"/>
              <a:t>analyse</a:t>
            </a:r>
            <a:r>
              <a:rPr lang="en-US" dirty="0"/>
              <a:t> tone, sentiment, and keywords in reviews and recorded calls, Detecting frustrated or unsatisfied customers early.</a:t>
            </a:r>
          </a:p>
          <a:p>
            <a:pPr fontAlgn="base"/>
            <a:r>
              <a:rPr lang="en-US" dirty="0"/>
              <a:t>Focusing on call consultations can increase revenue and customers satisfaction.</a:t>
            </a:r>
          </a:p>
          <a:p>
            <a:pPr fontAlgn="base"/>
            <a:r>
              <a:rPr lang="en-US" dirty="0"/>
              <a:t>Recognizing top consultants and organizing regular training will ensure consistent service quality.</a:t>
            </a:r>
          </a:p>
        </p:txBody>
      </p:sp>
    </p:spTree>
    <p:extLst>
      <p:ext uri="{BB962C8B-B14F-4D97-AF65-F5344CB8AC3E}">
        <p14:creationId xmlns:p14="http://schemas.microsoft.com/office/powerpoint/2010/main" val="237864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E4298-5DD6-0484-D08F-3B6CBBBB37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695A7B-8282-2867-E852-C4176C935761}"/>
              </a:ext>
            </a:extLst>
          </p:cNvPr>
          <p:cNvSpPr txBox="1">
            <a:spLocks noGrp="1"/>
          </p:cNvSpPr>
          <p:nvPr>
            <p:ph type="title"/>
          </p:nvPr>
        </p:nvSpPr>
        <p:spPr>
          <a:xfrm>
            <a:off x="390525" y="350294"/>
            <a:ext cx="11372850" cy="535531"/>
          </a:xfrm>
          <a:prstGeom prst="rect">
            <a:avLst/>
          </a:prstGeom>
          <a:noFill/>
        </p:spPr>
        <p:txBody>
          <a:bodyPr wrap="square">
            <a:spAutoFit/>
          </a:bodyPr>
          <a:lstStyle/>
          <a:p>
            <a:r>
              <a:rPr lang="en-US" dirty="0"/>
              <a:t>Problem statement</a:t>
            </a:r>
            <a:endParaRPr lang="en-IN" dirty="0"/>
          </a:p>
        </p:txBody>
      </p:sp>
      <p:sp>
        <p:nvSpPr>
          <p:cNvPr id="7" name="Content Placeholder 6">
            <a:extLst>
              <a:ext uri="{FF2B5EF4-FFF2-40B4-BE49-F238E27FC236}">
                <a16:creationId xmlns:a16="http://schemas.microsoft.com/office/drawing/2014/main" id="{C1B7CE40-E8EF-FC54-9DA8-FFC974FE6662}"/>
              </a:ext>
            </a:extLst>
          </p:cNvPr>
          <p:cNvSpPr>
            <a:spLocks noGrp="1"/>
          </p:cNvSpPr>
          <p:nvPr>
            <p:ph idx="1"/>
          </p:nvPr>
        </p:nvSpPr>
        <p:spPr>
          <a:xfrm>
            <a:off x="390524" y="1001191"/>
            <a:ext cx="11372849" cy="1180034"/>
          </a:xfrm>
        </p:spPr>
        <p:txBody>
          <a:bodyPr>
            <a:normAutofit fontScale="92500"/>
          </a:bodyPr>
          <a:lstStyle/>
          <a:p>
            <a:pPr marL="45720" indent="0">
              <a:buNone/>
            </a:pPr>
            <a:r>
              <a:rPr lang="en-US" sz="1800" b="1" cap="all" dirty="0"/>
              <a:t>AstroSage has received a 1 crore investment and aims to optimize its call center operations. The goal is to determine how to allocate this investment to maximize operational efficiency, customer satisfaction, and profitability. The analysis will consider historical call data, performance metrics, and market trends to make informed decisions.</a:t>
            </a:r>
          </a:p>
          <a:p>
            <a:pPr marL="45720" indent="0">
              <a:buNone/>
            </a:pPr>
            <a:endParaRPr lang="en-IN" sz="2800" dirty="0"/>
          </a:p>
        </p:txBody>
      </p:sp>
      <p:pic>
        <p:nvPicPr>
          <p:cNvPr id="3" name="Picture 2">
            <a:extLst>
              <a:ext uri="{FF2B5EF4-FFF2-40B4-BE49-F238E27FC236}">
                <a16:creationId xmlns:a16="http://schemas.microsoft.com/office/drawing/2014/main" id="{B67F58E2-66E2-3C8B-EF18-8C1D6632A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4" y="2047875"/>
            <a:ext cx="11372850" cy="3924300"/>
          </a:xfrm>
          <a:prstGeom prst="rect">
            <a:avLst/>
          </a:prstGeom>
        </p:spPr>
      </p:pic>
    </p:spTree>
    <p:extLst>
      <p:ext uri="{BB962C8B-B14F-4D97-AF65-F5344CB8AC3E}">
        <p14:creationId xmlns:p14="http://schemas.microsoft.com/office/powerpoint/2010/main" val="321090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C1636-DCB9-A5C4-CBEC-F8C232CA0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6F60A-7CDC-E973-39A3-6AB6E3956793}"/>
              </a:ext>
            </a:extLst>
          </p:cNvPr>
          <p:cNvSpPr>
            <a:spLocks noGrp="1"/>
          </p:cNvSpPr>
          <p:nvPr>
            <p:ph type="title"/>
          </p:nvPr>
        </p:nvSpPr>
        <p:spPr>
          <a:xfrm>
            <a:off x="600075" y="381000"/>
            <a:ext cx="10991850" cy="676835"/>
          </a:xfrm>
        </p:spPr>
        <p:txBody>
          <a:bodyPr>
            <a:normAutofit/>
          </a:bodyPr>
          <a:lstStyle/>
          <a:p>
            <a:r>
              <a:rPr lang="en-IN" dirty="0"/>
              <a:t>Conclusion &amp; Next Steps</a:t>
            </a:r>
          </a:p>
        </p:txBody>
      </p:sp>
      <p:sp>
        <p:nvSpPr>
          <p:cNvPr id="3" name="Content Placeholder 2">
            <a:extLst>
              <a:ext uri="{FF2B5EF4-FFF2-40B4-BE49-F238E27FC236}">
                <a16:creationId xmlns:a16="http://schemas.microsoft.com/office/drawing/2014/main" id="{993179FF-4270-080B-45DD-5E500280DB4F}"/>
              </a:ext>
            </a:extLst>
          </p:cNvPr>
          <p:cNvSpPr>
            <a:spLocks noGrp="1"/>
          </p:cNvSpPr>
          <p:nvPr>
            <p:ph idx="1"/>
          </p:nvPr>
        </p:nvSpPr>
        <p:spPr>
          <a:xfrm>
            <a:off x="600075" y="1562101"/>
            <a:ext cx="10991850" cy="3895724"/>
          </a:xfrm>
        </p:spPr>
        <p:txBody>
          <a:bodyPr>
            <a:normAutofit lnSpcReduction="10000"/>
          </a:bodyPr>
          <a:lstStyle/>
          <a:p>
            <a:pPr marL="45720" indent="0">
              <a:lnSpc>
                <a:spcPct val="120000"/>
              </a:lnSpc>
              <a:buNone/>
            </a:pPr>
            <a:r>
              <a:rPr lang="en-US" b="1" dirty="0"/>
              <a:t>Summary: </a:t>
            </a:r>
            <a:r>
              <a:rPr lang="en-US" dirty="0"/>
              <a:t>The ₹1 Crore investment strategy is designed to create a stable, efficient, and profitable call center by prioritizing system fixes first (45% Tech), followed by skill enhancement (25%Training) and capacity alignment (20% Hiring).</a:t>
            </a:r>
          </a:p>
          <a:p>
            <a:pPr marL="45720" indent="0">
              <a:lnSpc>
                <a:spcPct val="120000"/>
              </a:lnSpc>
              <a:buNone/>
            </a:pPr>
            <a:r>
              <a:rPr lang="en-US" b="1" dirty="0"/>
              <a:t>Next Steps:</a:t>
            </a:r>
          </a:p>
          <a:p>
            <a:pPr marL="45720" indent="0">
              <a:lnSpc>
                <a:spcPct val="120000"/>
              </a:lnSpc>
              <a:buNone/>
            </a:pPr>
            <a:r>
              <a:rPr lang="en-US" b="1" dirty="0"/>
              <a:t>Approval: </a:t>
            </a:r>
            <a:r>
              <a:rPr lang="en-US" dirty="0"/>
              <a:t>Secure sign-off on the ₹1 Crore investment and allocation strategy.</a:t>
            </a:r>
          </a:p>
          <a:p>
            <a:pPr marL="45720" indent="0">
              <a:lnSpc>
                <a:spcPct val="120000"/>
              </a:lnSpc>
              <a:buNone/>
            </a:pPr>
            <a:r>
              <a:rPr lang="en-US" b="1" dirty="0"/>
              <a:t>Vendor Selection: </a:t>
            </a:r>
            <a:r>
              <a:rPr lang="en-US" dirty="0"/>
              <a:t>Initiate procurement for new technology and scheduling software.</a:t>
            </a:r>
          </a:p>
          <a:p>
            <a:pPr marL="45720" indent="0">
              <a:lnSpc>
                <a:spcPct val="120000"/>
              </a:lnSpc>
              <a:buNone/>
            </a:pPr>
            <a:r>
              <a:rPr lang="en-US" b="1" dirty="0"/>
              <a:t>Baseline Freeze: </a:t>
            </a:r>
            <a:r>
              <a:rPr lang="en-US" dirty="0"/>
              <a:t>Lock down current KPI metrics to accurately measure ROI starting November 28, 2025.</a:t>
            </a:r>
          </a:p>
        </p:txBody>
      </p:sp>
      <p:sp>
        <p:nvSpPr>
          <p:cNvPr id="4" name="TextBox 3">
            <a:extLst>
              <a:ext uri="{FF2B5EF4-FFF2-40B4-BE49-F238E27FC236}">
                <a16:creationId xmlns:a16="http://schemas.microsoft.com/office/drawing/2014/main" id="{504BF05F-BF7D-2B10-F8FE-91C57EDFB822}"/>
              </a:ext>
            </a:extLst>
          </p:cNvPr>
          <p:cNvSpPr txBox="1"/>
          <p:nvPr/>
        </p:nvSpPr>
        <p:spPr>
          <a:xfrm>
            <a:off x="685800" y="981653"/>
            <a:ext cx="10906125" cy="369332"/>
          </a:xfrm>
          <a:prstGeom prst="rect">
            <a:avLst/>
          </a:prstGeom>
          <a:noFill/>
        </p:spPr>
        <p:txBody>
          <a:bodyPr wrap="square" rtlCol="0">
            <a:spAutoFit/>
          </a:bodyPr>
          <a:lstStyle/>
          <a:p>
            <a:r>
              <a:rPr lang="en-US" dirty="0">
                <a:solidFill>
                  <a:schemeClr val="accent1"/>
                </a:solidFill>
              </a:rPr>
              <a:t>Conclusion: A Path to Data-Driven Operational Excellence</a:t>
            </a:r>
          </a:p>
        </p:txBody>
      </p:sp>
    </p:spTree>
    <p:extLst>
      <p:ext uri="{BB962C8B-B14F-4D97-AF65-F5344CB8AC3E}">
        <p14:creationId xmlns:p14="http://schemas.microsoft.com/office/powerpoint/2010/main" val="210282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98960-19D2-6757-BECC-4247D840AFF3}"/>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AF4A826-5311-6CC2-5F69-268388EE8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562" y="276225"/>
            <a:ext cx="10810875" cy="4571999"/>
          </a:xfrm>
        </p:spPr>
      </p:pic>
      <p:pic>
        <p:nvPicPr>
          <p:cNvPr id="11" name="Picture 10">
            <a:extLst>
              <a:ext uri="{FF2B5EF4-FFF2-40B4-BE49-F238E27FC236}">
                <a16:creationId xmlns:a16="http://schemas.microsoft.com/office/drawing/2014/main" id="{D4F1A525-C729-1A83-FC1D-11DA24B87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137" y="4848224"/>
            <a:ext cx="1609725" cy="1404937"/>
          </a:xfrm>
          <a:prstGeom prst="rect">
            <a:avLst/>
          </a:prstGeom>
        </p:spPr>
      </p:pic>
    </p:spTree>
    <p:extLst>
      <p:ext uri="{BB962C8B-B14F-4D97-AF65-F5344CB8AC3E}">
        <p14:creationId xmlns:p14="http://schemas.microsoft.com/office/powerpoint/2010/main" val="423439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AF932-A386-B2D7-2337-49B8DFA47CFB}"/>
              </a:ext>
            </a:extLst>
          </p:cNvPr>
          <p:cNvSpPr>
            <a:spLocks noGrp="1"/>
          </p:cNvSpPr>
          <p:nvPr>
            <p:ph type="title"/>
          </p:nvPr>
        </p:nvSpPr>
        <p:spPr>
          <a:xfrm>
            <a:off x="428626" y="441880"/>
            <a:ext cx="5819774" cy="1120220"/>
          </a:xfrm>
        </p:spPr>
        <p:txBody>
          <a:bodyPr>
            <a:normAutofit fontScale="90000"/>
          </a:bodyPr>
          <a:lstStyle/>
          <a:p>
            <a:r>
              <a:rPr lang="en-US" sz="3600" dirty="0">
                <a:effectLst/>
              </a:rPr>
              <a:t>About</a:t>
            </a:r>
            <a:r>
              <a:rPr lang="en-US" sz="3600" dirty="0">
                <a:solidFill>
                  <a:srgbClr val="E66518"/>
                </a:solidFill>
                <a:effectLst/>
              </a:rPr>
              <a:t> </a:t>
            </a:r>
            <a:r>
              <a:rPr lang="en-US" sz="3600" dirty="0">
                <a:effectLst/>
              </a:rPr>
              <a:t>Astrosage</a:t>
            </a:r>
            <a:br>
              <a:rPr lang="en-US" b="0" dirty="0">
                <a:solidFill>
                  <a:srgbClr val="E66518"/>
                </a:solidFill>
                <a:effectLst/>
              </a:rPr>
            </a:br>
            <a:endParaRPr lang="en-IN" dirty="0"/>
          </a:p>
        </p:txBody>
      </p:sp>
      <p:sp>
        <p:nvSpPr>
          <p:cNvPr id="3" name="Content Placeholder 2">
            <a:extLst>
              <a:ext uri="{FF2B5EF4-FFF2-40B4-BE49-F238E27FC236}">
                <a16:creationId xmlns:a16="http://schemas.microsoft.com/office/drawing/2014/main" id="{6E27AA5E-9F9A-E790-6A15-5CD09272B402}"/>
              </a:ext>
            </a:extLst>
          </p:cNvPr>
          <p:cNvSpPr>
            <a:spLocks noGrp="1"/>
          </p:cNvSpPr>
          <p:nvPr>
            <p:ph type="body" idx="1"/>
          </p:nvPr>
        </p:nvSpPr>
        <p:spPr>
          <a:xfrm>
            <a:off x="428626" y="1009650"/>
            <a:ext cx="6581776" cy="5406470"/>
          </a:xfrm>
        </p:spPr>
        <p:txBody>
          <a:bodyPr>
            <a:normAutofit/>
          </a:bodyPr>
          <a:lstStyle/>
          <a:p>
            <a:pPr marL="45720" indent="0">
              <a:spcAft>
                <a:spcPts val="600"/>
              </a:spcAft>
              <a:buNone/>
            </a:pPr>
            <a:endParaRPr lang="en-US" dirty="0">
              <a:latin typeface="Times New Roman" panose="02020603050405020304" pitchFamily="18" charset="0"/>
              <a:cs typeface="Times New Roman" panose="02020603050405020304" pitchFamily="18" charset="0"/>
            </a:endParaRPr>
          </a:p>
          <a:p>
            <a:pPr marL="342900" indent="-285750">
              <a:spcAft>
                <a:spcPts val="600"/>
              </a:spcAft>
              <a:buFont typeface="Wingdings" panose="05000000000000000000" pitchFamily="2" charset="2"/>
              <a:buChar char="q"/>
            </a:pPr>
            <a:r>
              <a:rPr lang="en-US" sz="1800" dirty="0"/>
              <a:t>Trusted online astrology platform designed to provide clarity and confidence in life’s journey.</a:t>
            </a:r>
          </a:p>
          <a:p>
            <a:pPr marL="342900" indent="-285750">
              <a:spcAft>
                <a:spcPts val="600"/>
              </a:spcAft>
              <a:buFont typeface="Wingdings" panose="05000000000000000000" pitchFamily="2" charset="2"/>
              <a:buChar char="q"/>
            </a:pPr>
            <a:endParaRPr lang="en-US" sz="1800" dirty="0"/>
          </a:p>
          <a:p>
            <a:pPr marL="342900" indent="-285750">
              <a:spcAft>
                <a:spcPts val="600"/>
              </a:spcAft>
              <a:buFont typeface="Wingdings" panose="05000000000000000000" pitchFamily="2" charset="2"/>
              <a:buChar char="q"/>
            </a:pPr>
            <a:r>
              <a:rPr lang="en-US" sz="1800" dirty="0"/>
              <a:t>Dedicated to making astrology accessible to everyone with meaningful insights into life, relationships, and career.</a:t>
            </a:r>
          </a:p>
          <a:p>
            <a:pPr marL="342900" indent="-285750">
              <a:spcAft>
                <a:spcPts val="600"/>
              </a:spcAft>
              <a:buFont typeface="Wingdings" panose="05000000000000000000" pitchFamily="2" charset="2"/>
              <a:buChar char="q"/>
            </a:pPr>
            <a:endParaRPr lang="en-US" sz="1800" dirty="0"/>
          </a:p>
          <a:p>
            <a:pPr marL="342900" indent="-285750">
              <a:spcAft>
                <a:spcPts val="600"/>
              </a:spcAft>
              <a:buFont typeface="Wingdings" panose="05000000000000000000" pitchFamily="2" charset="2"/>
              <a:buChar char="q"/>
            </a:pPr>
            <a:r>
              <a:rPr lang="en-US" sz="1800" dirty="0"/>
              <a:t>Offers direct connections with experienced astrologers via live chat, call, or video consultations.</a:t>
            </a:r>
          </a:p>
          <a:p>
            <a:pPr marL="342900" indent="-285750">
              <a:spcAft>
                <a:spcPts val="600"/>
              </a:spcAft>
              <a:buFont typeface="Wingdings" panose="05000000000000000000" pitchFamily="2" charset="2"/>
              <a:buChar char="q"/>
            </a:pPr>
            <a:endParaRPr lang="en-US" sz="1800" dirty="0"/>
          </a:p>
          <a:p>
            <a:pPr marL="342900" indent="-285750">
              <a:spcAft>
                <a:spcPts val="600"/>
              </a:spcAft>
              <a:buFont typeface="Wingdings" panose="05000000000000000000" pitchFamily="2" charset="2"/>
              <a:buChar char="q"/>
            </a:pPr>
            <a:r>
              <a:rPr lang="en-US" sz="1800" dirty="0"/>
              <a:t>Provides a variety of personalized services, including horoscope readings, Vedic astrology, and numerology.</a:t>
            </a:r>
          </a:p>
          <a:p>
            <a:pPr marL="342900" indent="-285750">
              <a:spcAft>
                <a:spcPts val="600"/>
              </a:spcAft>
              <a:buFont typeface="Wingdings" panose="05000000000000000000" pitchFamily="2" charset="2"/>
              <a:buChar char="q"/>
            </a:pPr>
            <a:endParaRPr lang="en-US" sz="1800" dirty="0"/>
          </a:p>
          <a:p>
            <a:pPr marL="342900" indent="-285750">
              <a:spcAft>
                <a:spcPts val="600"/>
              </a:spcAft>
              <a:buFont typeface="Wingdings" panose="05000000000000000000" pitchFamily="2" charset="2"/>
              <a:buChar char="q"/>
            </a:pPr>
            <a:r>
              <a:rPr lang="en-US" sz="1800" dirty="0"/>
              <a:t>Focuses on delivering tailored guidance to meet the unique needs of every individual.</a:t>
            </a:r>
          </a:p>
          <a:p>
            <a:pPr marL="45720" indent="0">
              <a:buNone/>
            </a:pPr>
            <a:endParaRPr lang="en-IN" dirty="0"/>
          </a:p>
        </p:txBody>
      </p:sp>
      <p:pic>
        <p:nvPicPr>
          <p:cNvPr id="6" name="Picture 5">
            <a:extLst>
              <a:ext uri="{FF2B5EF4-FFF2-40B4-BE49-F238E27FC236}">
                <a16:creationId xmlns:a16="http://schemas.microsoft.com/office/drawing/2014/main" id="{18936CA3-C2B3-4CFE-D530-913DDCB14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4301" y="0"/>
            <a:ext cx="4457699" cy="6858000"/>
          </a:xfrm>
          <a:prstGeom prst="rect">
            <a:avLst/>
          </a:prstGeom>
          <a:pattFill prst="pct5">
            <a:fgClr>
              <a:schemeClr val="accent1"/>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36345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49E53-5AC9-42CD-4F7D-37DF8CB83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1420B-9B3E-0245-645C-37B79E2573CB}"/>
              </a:ext>
            </a:extLst>
          </p:cNvPr>
          <p:cNvSpPr>
            <a:spLocks noGrp="1"/>
          </p:cNvSpPr>
          <p:nvPr>
            <p:ph type="title"/>
          </p:nvPr>
        </p:nvSpPr>
        <p:spPr>
          <a:xfrm>
            <a:off x="466725" y="381000"/>
            <a:ext cx="11258550" cy="676835"/>
          </a:xfrm>
        </p:spPr>
        <p:txBody>
          <a:bodyPr/>
          <a:lstStyle/>
          <a:p>
            <a:r>
              <a:rPr lang="en-US" dirty="0"/>
              <a:t>Introducing AstroSage &amp; The Service Model</a:t>
            </a:r>
          </a:p>
        </p:txBody>
      </p:sp>
      <p:sp>
        <p:nvSpPr>
          <p:cNvPr id="3" name="Content Placeholder 2">
            <a:extLst>
              <a:ext uri="{FF2B5EF4-FFF2-40B4-BE49-F238E27FC236}">
                <a16:creationId xmlns:a16="http://schemas.microsoft.com/office/drawing/2014/main" id="{CD330DB4-245C-069C-C834-14456AEC836E}"/>
              </a:ext>
            </a:extLst>
          </p:cNvPr>
          <p:cNvSpPr>
            <a:spLocks noGrp="1"/>
          </p:cNvSpPr>
          <p:nvPr>
            <p:ph idx="1"/>
          </p:nvPr>
        </p:nvSpPr>
        <p:spPr>
          <a:xfrm>
            <a:off x="466725" y="1828800"/>
            <a:ext cx="11258550" cy="3409950"/>
          </a:xfrm>
        </p:spPr>
        <p:txBody>
          <a:bodyPr/>
          <a:lstStyle/>
          <a:p>
            <a:r>
              <a:rPr lang="en-US" b="1" dirty="0"/>
              <a:t>Company Overview:</a:t>
            </a:r>
            <a:r>
              <a:rPr lang="en-US" dirty="0"/>
              <a:t> AstroSage is a leading digital platform providing personalized astrology and consultation services.</a:t>
            </a:r>
          </a:p>
          <a:p>
            <a:r>
              <a:rPr lang="en-US" b="1" dirty="0"/>
              <a:t>Core Business Model:</a:t>
            </a:r>
            <a:r>
              <a:rPr lang="en-US" dirty="0"/>
              <a:t> Revenue is heavily reliant on real-time, one-on-one call consultations between users and verified astrologers (Gurus).</a:t>
            </a:r>
          </a:p>
          <a:p>
            <a:r>
              <a:rPr lang="en-US" b="1" dirty="0"/>
              <a:t>Criticality of Call Center:</a:t>
            </a:r>
            <a:r>
              <a:rPr lang="en-US" dirty="0"/>
              <a:t> The call center acts as the direct revenue engine and the primary touchpoint for customer experience (CX). Operational efficiency directly translates to profitability.</a:t>
            </a:r>
          </a:p>
          <a:p>
            <a:r>
              <a:rPr lang="en-US" b="1" dirty="0"/>
              <a:t>The Challenge:</a:t>
            </a:r>
            <a:r>
              <a:rPr lang="en-US" dirty="0"/>
              <a:t> High demand and technical/process bottlenecks are currently limiting the system’s ability to convert potential consultations into revenue.</a:t>
            </a:r>
          </a:p>
        </p:txBody>
      </p:sp>
      <p:sp>
        <p:nvSpPr>
          <p:cNvPr id="4" name="TextBox 3">
            <a:extLst>
              <a:ext uri="{FF2B5EF4-FFF2-40B4-BE49-F238E27FC236}">
                <a16:creationId xmlns:a16="http://schemas.microsoft.com/office/drawing/2014/main" id="{A3526934-613B-8A37-C853-9D8A06443DDD}"/>
              </a:ext>
            </a:extLst>
          </p:cNvPr>
          <p:cNvSpPr txBox="1"/>
          <p:nvPr/>
        </p:nvSpPr>
        <p:spPr>
          <a:xfrm>
            <a:off x="466725" y="1057835"/>
            <a:ext cx="11258550" cy="646331"/>
          </a:xfrm>
          <a:prstGeom prst="rect">
            <a:avLst/>
          </a:prstGeom>
          <a:noFill/>
        </p:spPr>
        <p:txBody>
          <a:bodyPr wrap="square" rtlCol="0">
            <a:spAutoFit/>
          </a:bodyPr>
          <a:lstStyle/>
          <a:p>
            <a:r>
              <a:rPr lang="en-US" dirty="0">
                <a:solidFill>
                  <a:schemeClr val="accent1"/>
                </a:solidFill>
              </a:rPr>
              <a:t>AstroSage: Bridging Digital Access to Ancient Wisdom</a:t>
            </a:r>
          </a:p>
          <a:p>
            <a:endParaRPr lang="en-IN" dirty="0">
              <a:solidFill>
                <a:schemeClr val="accent1"/>
              </a:solidFill>
            </a:endParaRPr>
          </a:p>
        </p:txBody>
      </p:sp>
    </p:spTree>
    <p:extLst>
      <p:ext uri="{BB962C8B-B14F-4D97-AF65-F5344CB8AC3E}">
        <p14:creationId xmlns:p14="http://schemas.microsoft.com/office/powerpoint/2010/main" val="208823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944D9-4305-8FB6-7512-20AA5EF17F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108DB-782C-6571-B6C9-1B9FB975B446}"/>
              </a:ext>
            </a:extLst>
          </p:cNvPr>
          <p:cNvSpPr>
            <a:spLocks noGrp="1"/>
          </p:cNvSpPr>
          <p:nvPr>
            <p:ph type="title"/>
          </p:nvPr>
        </p:nvSpPr>
        <p:spPr>
          <a:xfrm>
            <a:off x="466725" y="381000"/>
            <a:ext cx="11125199" cy="1066800"/>
          </a:xfrm>
        </p:spPr>
        <p:txBody>
          <a:bodyPr>
            <a:normAutofit/>
          </a:bodyPr>
          <a:lstStyle/>
          <a:p>
            <a:r>
              <a:rPr lang="en-IN" dirty="0">
                <a:effectLst/>
              </a:rPr>
              <a:t>ATTRIBUTES USED</a:t>
            </a:r>
            <a:br>
              <a:rPr lang="en-IN" b="0" dirty="0">
                <a:effectLst/>
              </a:rPr>
            </a:br>
            <a:endParaRPr lang="en-IN" dirty="0"/>
          </a:p>
        </p:txBody>
      </p:sp>
      <p:sp>
        <p:nvSpPr>
          <p:cNvPr id="4" name="Content Placeholder 3">
            <a:extLst>
              <a:ext uri="{FF2B5EF4-FFF2-40B4-BE49-F238E27FC236}">
                <a16:creationId xmlns:a16="http://schemas.microsoft.com/office/drawing/2014/main" id="{146DFF67-E499-C04C-1799-89944A20C3F0}"/>
              </a:ext>
            </a:extLst>
          </p:cNvPr>
          <p:cNvSpPr>
            <a:spLocks noGrp="1"/>
          </p:cNvSpPr>
          <p:nvPr>
            <p:ph sz="half" idx="1"/>
          </p:nvPr>
        </p:nvSpPr>
        <p:spPr>
          <a:xfrm>
            <a:off x="466725" y="1295401"/>
            <a:ext cx="5553075" cy="4648200"/>
          </a:xfrm>
        </p:spPr>
        <p:txBody>
          <a:bodyPr>
            <a:normAutofit/>
          </a:bodyPr>
          <a:lstStyle/>
          <a:p>
            <a:pPr fontAlgn="base"/>
            <a:r>
              <a:rPr lang="en-US" b="1" dirty="0"/>
              <a:t>_id: </a:t>
            </a:r>
            <a:r>
              <a:rPr lang="en-US" dirty="0"/>
              <a:t>Unique identifier for each record.</a:t>
            </a:r>
            <a:endParaRPr lang="en-US" b="1" dirty="0"/>
          </a:p>
          <a:p>
            <a:pPr fontAlgn="base"/>
            <a:r>
              <a:rPr lang="en-US" b="1" dirty="0"/>
              <a:t>user:</a:t>
            </a:r>
            <a:r>
              <a:rPr lang="en-US" dirty="0"/>
              <a:t> User ID associated with the record.</a:t>
            </a:r>
            <a:endParaRPr lang="en-US" b="1" dirty="0"/>
          </a:p>
          <a:p>
            <a:pPr fontAlgn="base"/>
            <a:r>
              <a:rPr lang="en-US" b="1" dirty="0" err="1"/>
              <a:t>chatStatus</a:t>
            </a:r>
            <a:r>
              <a:rPr lang="en-US" b="1" dirty="0"/>
              <a:t>:</a:t>
            </a:r>
            <a:r>
              <a:rPr lang="en-US" dirty="0"/>
              <a:t> Status of the chat.</a:t>
            </a:r>
            <a:endParaRPr lang="en-US" b="1" dirty="0"/>
          </a:p>
          <a:p>
            <a:pPr fontAlgn="base"/>
            <a:r>
              <a:rPr lang="en-US" b="1" dirty="0"/>
              <a:t>guru:</a:t>
            </a:r>
            <a:r>
              <a:rPr lang="en-US" dirty="0"/>
              <a:t> Unique identifier for the guru.</a:t>
            </a:r>
            <a:endParaRPr lang="en-US" b="1" dirty="0"/>
          </a:p>
          <a:p>
            <a:pPr fontAlgn="base"/>
            <a:r>
              <a:rPr lang="en-US" b="1" dirty="0" err="1"/>
              <a:t>guruName</a:t>
            </a:r>
            <a:r>
              <a:rPr lang="en-US" b="1" dirty="0"/>
              <a:t>:</a:t>
            </a:r>
            <a:r>
              <a:rPr lang="en-US" dirty="0"/>
              <a:t> Name of the guru.</a:t>
            </a:r>
            <a:endParaRPr lang="en-US" b="1" dirty="0"/>
          </a:p>
          <a:p>
            <a:pPr fontAlgn="base"/>
            <a:r>
              <a:rPr lang="en-US" b="1" dirty="0"/>
              <a:t>gid: </a:t>
            </a:r>
            <a:r>
              <a:rPr lang="en-US" dirty="0"/>
              <a:t>Guru ID.</a:t>
            </a:r>
            <a:endParaRPr lang="en-US" b="1" dirty="0"/>
          </a:p>
          <a:p>
            <a:pPr fontAlgn="base"/>
            <a:r>
              <a:rPr lang="en-US" b="1" dirty="0" err="1"/>
              <a:t>uid</a:t>
            </a:r>
            <a:r>
              <a:rPr lang="en-US" b="1" dirty="0"/>
              <a:t>:</a:t>
            </a:r>
            <a:r>
              <a:rPr lang="en-US" dirty="0"/>
              <a:t> User ID.</a:t>
            </a:r>
            <a:endParaRPr lang="en-US" b="1" dirty="0"/>
          </a:p>
          <a:p>
            <a:pPr fontAlgn="base"/>
            <a:r>
              <a:rPr lang="en-US" b="1" dirty="0"/>
              <a:t>consultation Type:</a:t>
            </a:r>
            <a:r>
              <a:rPr lang="en-US" dirty="0"/>
              <a:t> Type of consultation.</a:t>
            </a:r>
            <a:endParaRPr lang="en-US" b="1" dirty="0"/>
          </a:p>
          <a:p>
            <a:pPr fontAlgn="base"/>
            <a:r>
              <a:rPr lang="en-US" b="1" dirty="0"/>
              <a:t>website:</a:t>
            </a:r>
            <a:r>
              <a:rPr lang="en-US" dirty="0"/>
              <a:t> Source of the consultation.</a:t>
            </a:r>
            <a:endParaRPr lang="en-US" b="1" dirty="0"/>
          </a:p>
          <a:p>
            <a:endParaRPr lang="en-IN" dirty="0"/>
          </a:p>
        </p:txBody>
      </p:sp>
      <p:sp>
        <p:nvSpPr>
          <p:cNvPr id="5" name="Content Placeholder 4">
            <a:extLst>
              <a:ext uri="{FF2B5EF4-FFF2-40B4-BE49-F238E27FC236}">
                <a16:creationId xmlns:a16="http://schemas.microsoft.com/office/drawing/2014/main" id="{673399FA-5E6A-95B4-7B11-DBEF25461B54}"/>
              </a:ext>
            </a:extLst>
          </p:cNvPr>
          <p:cNvSpPr>
            <a:spLocks noGrp="1"/>
          </p:cNvSpPr>
          <p:nvPr>
            <p:ph sz="half" idx="2"/>
          </p:nvPr>
        </p:nvSpPr>
        <p:spPr>
          <a:xfrm>
            <a:off x="6172199" y="1295401"/>
            <a:ext cx="5553075" cy="4648200"/>
          </a:xfrm>
        </p:spPr>
        <p:txBody>
          <a:bodyPr>
            <a:normAutofit/>
          </a:bodyPr>
          <a:lstStyle/>
          <a:p>
            <a:pPr fontAlgn="base">
              <a:lnSpc>
                <a:spcPct val="110000"/>
              </a:lnSpc>
            </a:pPr>
            <a:r>
              <a:rPr lang="en-US" b="1" dirty="0"/>
              <a:t>Refund</a:t>
            </a:r>
            <a:r>
              <a:rPr lang="en-US" dirty="0"/>
              <a:t> </a:t>
            </a:r>
            <a:r>
              <a:rPr lang="en-US" b="1" dirty="0"/>
              <a:t>Status</a:t>
            </a:r>
            <a:r>
              <a:rPr lang="en-US" dirty="0"/>
              <a:t>: Indicates if the session is refundable or not.</a:t>
            </a:r>
          </a:p>
          <a:p>
            <a:pPr fontAlgn="base">
              <a:lnSpc>
                <a:spcPct val="110000"/>
              </a:lnSpc>
            </a:pPr>
            <a:r>
              <a:rPr lang="en-US" b="1" dirty="0"/>
              <a:t>is</a:t>
            </a:r>
            <a:r>
              <a:rPr lang="en-US" dirty="0"/>
              <a:t> </a:t>
            </a:r>
            <a:r>
              <a:rPr lang="en-US" b="1" dirty="0"/>
              <a:t>WhiteList</a:t>
            </a:r>
            <a:r>
              <a:rPr lang="en-US" dirty="0"/>
              <a:t> </a:t>
            </a:r>
            <a:r>
              <a:rPr lang="en-US" b="1" dirty="0"/>
              <a:t>User</a:t>
            </a:r>
            <a:r>
              <a:rPr lang="en-US" dirty="0"/>
              <a:t>: Boolean indicating if the user is whitelisted.</a:t>
            </a:r>
          </a:p>
          <a:p>
            <a:pPr fontAlgn="base">
              <a:lnSpc>
                <a:spcPct val="110000"/>
              </a:lnSpc>
            </a:pPr>
            <a:r>
              <a:rPr lang="en-US" b="1" dirty="0"/>
              <a:t>chat</a:t>
            </a:r>
            <a:r>
              <a:rPr lang="en-US" dirty="0"/>
              <a:t> </a:t>
            </a:r>
            <a:r>
              <a:rPr lang="en-US" b="1" dirty="0"/>
              <a:t>Seconds</a:t>
            </a:r>
            <a:r>
              <a:rPr lang="en-US" dirty="0"/>
              <a:t>: Duration of the chat in seconds.</a:t>
            </a:r>
          </a:p>
          <a:p>
            <a:pPr fontAlgn="base">
              <a:lnSpc>
                <a:spcPct val="110000"/>
              </a:lnSpc>
            </a:pPr>
            <a:r>
              <a:rPr lang="en-US" b="1" dirty="0"/>
              <a:t>queue</a:t>
            </a:r>
            <a:r>
              <a:rPr lang="en-US" dirty="0"/>
              <a:t>: Boolean indicating if the session was queued.</a:t>
            </a:r>
          </a:p>
          <a:p>
            <a:pPr fontAlgn="base">
              <a:lnSpc>
                <a:spcPct val="110000"/>
              </a:lnSpc>
            </a:pPr>
            <a:r>
              <a:rPr lang="en-US" b="1" dirty="0" err="1"/>
              <a:t>FreeCall</a:t>
            </a:r>
            <a:r>
              <a:rPr lang="en-US" dirty="0"/>
              <a:t>: Boolean indicating if the call was free.</a:t>
            </a:r>
          </a:p>
          <a:p>
            <a:pPr fontAlgn="base">
              <a:lnSpc>
                <a:spcPct val="110000"/>
              </a:lnSpc>
            </a:pPr>
            <a:endParaRPr lang="en-US" dirty="0"/>
          </a:p>
        </p:txBody>
      </p:sp>
    </p:spTree>
    <p:extLst>
      <p:ext uri="{BB962C8B-B14F-4D97-AF65-F5344CB8AC3E}">
        <p14:creationId xmlns:p14="http://schemas.microsoft.com/office/powerpoint/2010/main" val="305016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1B793-7120-B404-1206-68A23BE386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E70F7-A549-FFD4-7A90-7C2B074CD7CE}"/>
              </a:ext>
            </a:extLst>
          </p:cNvPr>
          <p:cNvSpPr>
            <a:spLocks noGrp="1"/>
          </p:cNvSpPr>
          <p:nvPr>
            <p:ph type="title"/>
          </p:nvPr>
        </p:nvSpPr>
        <p:spPr>
          <a:xfrm>
            <a:off x="447675" y="381000"/>
            <a:ext cx="11068049" cy="1085850"/>
          </a:xfrm>
        </p:spPr>
        <p:txBody>
          <a:bodyPr>
            <a:normAutofit/>
          </a:bodyPr>
          <a:lstStyle/>
          <a:p>
            <a:r>
              <a:rPr lang="en-IN" dirty="0">
                <a:effectLst/>
              </a:rPr>
              <a:t>ATTRIBUTES USED</a:t>
            </a:r>
            <a:br>
              <a:rPr lang="en-IN" b="0" dirty="0">
                <a:effectLst/>
              </a:rPr>
            </a:br>
            <a:endParaRPr lang="en-IN" dirty="0"/>
          </a:p>
        </p:txBody>
      </p:sp>
      <p:sp>
        <p:nvSpPr>
          <p:cNvPr id="4" name="Content Placeholder 3">
            <a:extLst>
              <a:ext uri="{FF2B5EF4-FFF2-40B4-BE49-F238E27FC236}">
                <a16:creationId xmlns:a16="http://schemas.microsoft.com/office/drawing/2014/main" id="{FB70CAA7-091B-766E-92DB-18AD3D50E7BA}"/>
              </a:ext>
            </a:extLst>
          </p:cNvPr>
          <p:cNvSpPr>
            <a:spLocks noGrp="1"/>
          </p:cNvSpPr>
          <p:nvPr>
            <p:ph sz="half" idx="1"/>
          </p:nvPr>
        </p:nvSpPr>
        <p:spPr>
          <a:xfrm>
            <a:off x="447675" y="1295401"/>
            <a:ext cx="5572125" cy="4648200"/>
          </a:xfrm>
        </p:spPr>
        <p:txBody>
          <a:bodyPr>
            <a:normAutofit/>
          </a:bodyPr>
          <a:lstStyle/>
          <a:p>
            <a:pPr fontAlgn="base">
              <a:lnSpc>
                <a:spcPct val="110000"/>
              </a:lnSpc>
            </a:pPr>
            <a:r>
              <a:rPr lang="en-US" b="1" dirty="0"/>
              <a:t>Free Chat:</a:t>
            </a:r>
            <a:r>
              <a:rPr lang="en-US" dirty="0"/>
              <a:t> Boolean indicating if the chat was free.</a:t>
            </a:r>
            <a:endParaRPr lang="en-US" b="1" dirty="0"/>
          </a:p>
          <a:p>
            <a:pPr fontAlgn="base">
              <a:lnSpc>
                <a:spcPct val="110000"/>
              </a:lnSpc>
            </a:pPr>
            <a:r>
              <a:rPr lang="en-US" b="1" dirty="0"/>
              <a:t>Year: </a:t>
            </a:r>
            <a:r>
              <a:rPr lang="en-US" dirty="0"/>
              <a:t>The year the account is created.</a:t>
            </a:r>
            <a:endParaRPr lang="en-US" b="1" dirty="0"/>
          </a:p>
          <a:p>
            <a:pPr fontAlgn="base">
              <a:lnSpc>
                <a:spcPct val="110000"/>
              </a:lnSpc>
            </a:pPr>
            <a:r>
              <a:rPr lang="en-US" b="1" dirty="0" err="1"/>
              <a:t>Created_Date</a:t>
            </a:r>
            <a:r>
              <a:rPr lang="en-US" b="1" dirty="0"/>
              <a:t>:</a:t>
            </a:r>
            <a:r>
              <a:rPr lang="en-US" dirty="0"/>
              <a:t> The date when the account is created.</a:t>
            </a:r>
            <a:endParaRPr lang="en-US" b="1" dirty="0"/>
          </a:p>
          <a:p>
            <a:pPr fontAlgn="base">
              <a:lnSpc>
                <a:spcPct val="110000"/>
              </a:lnSpc>
            </a:pPr>
            <a:r>
              <a:rPr lang="en-US" b="1" dirty="0" err="1"/>
              <a:t>Created_Time</a:t>
            </a:r>
            <a:r>
              <a:rPr lang="en-US" b="1" dirty="0"/>
              <a:t>:</a:t>
            </a:r>
            <a:r>
              <a:rPr lang="en-US" dirty="0"/>
              <a:t> The time when the account is created.</a:t>
            </a:r>
            <a:endParaRPr lang="en-US" b="1" dirty="0"/>
          </a:p>
          <a:p>
            <a:pPr fontAlgn="base">
              <a:lnSpc>
                <a:spcPct val="110000"/>
              </a:lnSpc>
            </a:pPr>
            <a:r>
              <a:rPr lang="en-US" b="1" dirty="0" err="1"/>
              <a:t>CreatedAT</a:t>
            </a:r>
            <a:r>
              <a:rPr lang="en-US" b="1" dirty="0"/>
              <a:t>: </a:t>
            </a:r>
            <a:r>
              <a:rPr lang="en-US" dirty="0"/>
              <a:t>Original creation date and time.</a:t>
            </a:r>
            <a:endParaRPr lang="en-US" b="1" dirty="0"/>
          </a:p>
          <a:p>
            <a:endParaRPr lang="en-IN" dirty="0"/>
          </a:p>
        </p:txBody>
      </p:sp>
      <p:sp>
        <p:nvSpPr>
          <p:cNvPr id="5" name="Content Placeholder 4">
            <a:extLst>
              <a:ext uri="{FF2B5EF4-FFF2-40B4-BE49-F238E27FC236}">
                <a16:creationId xmlns:a16="http://schemas.microsoft.com/office/drawing/2014/main" id="{EECAE0EC-5DDC-D6D1-846A-1494B67ED02F}"/>
              </a:ext>
            </a:extLst>
          </p:cNvPr>
          <p:cNvSpPr>
            <a:spLocks noGrp="1"/>
          </p:cNvSpPr>
          <p:nvPr>
            <p:ph sz="half" idx="2"/>
          </p:nvPr>
        </p:nvSpPr>
        <p:spPr>
          <a:xfrm>
            <a:off x="6172199" y="1295401"/>
            <a:ext cx="5572125" cy="4648200"/>
          </a:xfrm>
        </p:spPr>
        <p:txBody>
          <a:bodyPr>
            <a:normAutofit/>
          </a:bodyPr>
          <a:lstStyle/>
          <a:p>
            <a:pPr fontAlgn="base"/>
            <a:r>
              <a:rPr lang="en-US" b="1" dirty="0" err="1"/>
              <a:t>updatedAt</a:t>
            </a:r>
            <a:r>
              <a:rPr lang="en-US" b="1" dirty="0"/>
              <a:t>: </a:t>
            </a:r>
            <a:r>
              <a:rPr lang="en-US" dirty="0"/>
              <a:t>Original update date and time.</a:t>
            </a:r>
            <a:endParaRPr lang="en-US" b="1" dirty="0"/>
          </a:p>
          <a:p>
            <a:pPr fontAlgn="base"/>
            <a:r>
              <a:rPr lang="en-US" b="1" dirty="0"/>
              <a:t>__v: </a:t>
            </a:r>
            <a:r>
              <a:rPr lang="en-US" dirty="0"/>
              <a:t>Version key.</a:t>
            </a:r>
            <a:endParaRPr lang="en-US" b="1" dirty="0"/>
          </a:p>
          <a:p>
            <a:pPr fontAlgn="base"/>
            <a:r>
              <a:rPr lang="en-US" b="1" dirty="0" err="1"/>
              <a:t>statementEntryId</a:t>
            </a:r>
            <a:r>
              <a:rPr lang="en-US" b="1" dirty="0"/>
              <a:t>: </a:t>
            </a:r>
            <a:r>
              <a:rPr lang="en-US" dirty="0"/>
              <a:t>Identifier for the statement entry.</a:t>
            </a:r>
            <a:endParaRPr lang="en-US" b="1" dirty="0"/>
          </a:p>
          <a:p>
            <a:pPr fontAlgn="base"/>
            <a:r>
              <a:rPr lang="en-US" b="1" dirty="0" err="1"/>
              <a:t>chatStartTime</a:t>
            </a:r>
            <a:r>
              <a:rPr lang="en-US" b="1" dirty="0"/>
              <a:t>: </a:t>
            </a:r>
            <a:r>
              <a:rPr lang="en-US" dirty="0"/>
              <a:t>Start time of the chat.</a:t>
            </a:r>
            <a:endParaRPr lang="en-US" b="1" dirty="0"/>
          </a:p>
          <a:p>
            <a:pPr fontAlgn="base"/>
            <a:r>
              <a:rPr lang="en-US" b="1" dirty="0" err="1"/>
              <a:t>chatEndTime</a:t>
            </a:r>
            <a:r>
              <a:rPr lang="en-US" b="1" dirty="0"/>
              <a:t>: </a:t>
            </a:r>
            <a:r>
              <a:rPr lang="en-US" dirty="0"/>
              <a:t>End time of the chat.</a:t>
            </a:r>
            <a:endParaRPr lang="en-US" b="1" dirty="0"/>
          </a:p>
          <a:p>
            <a:pPr fontAlgn="base"/>
            <a:r>
              <a:rPr lang="en-US" b="1" dirty="0" err="1"/>
              <a:t>timeDuration</a:t>
            </a:r>
            <a:r>
              <a:rPr lang="en-US" b="1" dirty="0"/>
              <a:t>: </a:t>
            </a:r>
            <a:r>
              <a:rPr lang="en-US" dirty="0"/>
              <a:t>Undefined, some technical data as per app. </a:t>
            </a:r>
            <a:endParaRPr lang="en-US" b="1" dirty="0"/>
          </a:p>
          <a:p>
            <a:pPr fontAlgn="base"/>
            <a:r>
              <a:rPr lang="en-US" b="1" dirty="0" err="1"/>
              <a:t>callChannel</a:t>
            </a:r>
            <a:r>
              <a:rPr lang="en-US" b="1" dirty="0"/>
              <a:t>: </a:t>
            </a:r>
            <a:r>
              <a:rPr lang="en-US" dirty="0"/>
              <a:t>Channel used for the call.</a:t>
            </a:r>
            <a:endParaRPr lang="en-US" b="1" dirty="0"/>
          </a:p>
        </p:txBody>
      </p:sp>
    </p:spTree>
    <p:extLst>
      <p:ext uri="{BB962C8B-B14F-4D97-AF65-F5344CB8AC3E}">
        <p14:creationId xmlns:p14="http://schemas.microsoft.com/office/powerpoint/2010/main" val="398578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19753-EC6B-A752-1DC3-C011FC918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983A0-E7C4-60ED-6874-FD897E008827}"/>
              </a:ext>
            </a:extLst>
          </p:cNvPr>
          <p:cNvSpPr>
            <a:spLocks noGrp="1"/>
          </p:cNvSpPr>
          <p:nvPr>
            <p:ph type="title"/>
          </p:nvPr>
        </p:nvSpPr>
        <p:spPr>
          <a:xfrm>
            <a:off x="466725" y="381000"/>
            <a:ext cx="11049000" cy="1143000"/>
          </a:xfrm>
        </p:spPr>
        <p:txBody>
          <a:bodyPr>
            <a:normAutofit/>
          </a:bodyPr>
          <a:lstStyle/>
          <a:p>
            <a:r>
              <a:rPr lang="en-IN" dirty="0">
                <a:effectLst/>
              </a:rPr>
              <a:t>ATTRIBUTES USED</a:t>
            </a:r>
            <a:br>
              <a:rPr lang="en-IN" b="0" dirty="0">
                <a:effectLst/>
              </a:rPr>
            </a:br>
            <a:endParaRPr lang="en-IN" dirty="0"/>
          </a:p>
        </p:txBody>
      </p:sp>
      <p:sp>
        <p:nvSpPr>
          <p:cNvPr id="4" name="Content Placeholder 3">
            <a:extLst>
              <a:ext uri="{FF2B5EF4-FFF2-40B4-BE49-F238E27FC236}">
                <a16:creationId xmlns:a16="http://schemas.microsoft.com/office/drawing/2014/main" id="{8B427E7F-13AC-0461-760B-A31058BF916B}"/>
              </a:ext>
            </a:extLst>
          </p:cNvPr>
          <p:cNvSpPr>
            <a:spLocks noGrp="1"/>
          </p:cNvSpPr>
          <p:nvPr>
            <p:ph sz="half" idx="1"/>
          </p:nvPr>
        </p:nvSpPr>
        <p:spPr>
          <a:xfrm>
            <a:off x="466725" y="1295401"/>
            <a:ext cx="5553075" cy="4648200"/>
          </a:xfrm>
        </p:spPr>
        <p:txBody>
          <a:bodyPr>
            <a:normAutofit/>
          </a:bodyPr>
          <a:lstStyle/>
          <a:p>
            <a:pPr fontAlgn="base"/>
            <a:r>
              <a:rPr lang="en-US" b="1" dirty="0" err="1"/>
              <a:t>calIvrType</a:t>
            </a:r>
            <a:r>
              <a:rPr lang="en-US" b="1" dirty="0"/>
              <a:t>: </a:t>
            </a:r>
            <a:r>
              <a:rPr lang="en-US" dirty="0"/>
              <a:t>IVR type used during the call.</a:t>
            </a:r>
            <a:endParaRPr lang="en-US" b="1" dirty="0"/>
          </a:p>
          <a:p>
            <a:pPr fontAlgn="base"/>
            <a:r>
              <a:rPr lang="en-US" b="1" dirty="0" err="1"/>
              <a:t>callStatus</a:t>
            </a:r>
            <a:r>
              <a:rPr lang="en-US" b="1" dirty="0"/>
              <a:t>: </a:t>
            </a:r>
            <a:r>
              <a:rPr lang="en-US" dirty="0"/>
              <a:t>Status of the call.</a:t>
            </a:r>
            <a:endParaRPr lang="en-US" b="1" dirty="0"/>
          </a:p>
          <a:p>
            <a:pPr fontAlgn="base"/>
            <a:r>
              <a:rPr lang="en-US" b="1" dirty="0" err="1"/>
              <a:t>CallSid</a:t>
            </a:r>
            <a:r>
              <a:rPr lang="en-US" b="1" dirty="0"/>
              <a:t>: </a:t>
            </a:r>
            <a:r>
              <a:rPr lang="en-US" dirty="0"/>
              <a:t>Unique identifier for the call session.</a:t>
            </a:r>
            <a:endParaRPr lang="en-US" b="1" dirty="0"/>
          </a:p>
          <a:p>
            <a:pPr fontAlgn="base">
              <a:lnSpc>
                <a:spcPct val="200000"/>
              </a:lnSpc>
            </a:pPr>
            <a:r>
              <a:rPr lang="en-US" b="1" dirty="0"/>
              <a:t>amount:</a:t>
            </a:r>
            <a:r>
              <a:rPr lang="en-US" dirty="0"/>
              <a:t> Amount charged for the session.</a:t>
            </a:r>
            <a:endParaRPr lang="en-US" b="1" dirty="0"/>
          </a:p>
          <a:p>
            <a:pPr fontAlgn="base"/>
            <a:r>
              <a:rPr lang="en-US" b="1" dirty="0" err="1"/>
              <a:t>astrologerCallStatus</a:t>
            </a:r>
            <a:r>
              <a:rPr lang="en-US" b="1" dirty="0"/>
              <a:t>: </a:t>
            </a:r>
            <a:r>
              <a:rPr lang="en-US" dirty="0"/>
              <a:t>Status of the astrologer during the call.</a:t>
            </a:r>
            <a:endParaRPr lang="en-US" b="1" dirty="0"/>
          </a:p>
          <a:p>
            <a:pPr fontAlgn="base"/>
            <a:r>
              <a:rPr lang="en-US" b="1" dirty="0" err="1"/>
              <a:t>astrologerOnCallDuration</a:t>
            </a:r>
            <a:r>
              <a:rPr lang="en-US" b="1" dirty="0"/>
              <a:t>:</a:t>
            </a:r>
            <a:r>
              <a:rPr lang="en-US" dirty="0"/>
              <a:t> Duration of the astrologer's call.</a:t>
            </a:r>
            <a:endParaRPr lang="en-US" b="1" dirty="0"/>
          </a:p>
          <a:p>
            <a:endParaRPr lang="en-IN" dirty="0"/>
          </a:p>
        </p:txBody>
      </p:sp>
      <p:sp>
        <p:nvSpPr>
          <p:cNvPr id="5" name="Content Placeholder 4">
            <a:extLst>
              <a:ext uri="{FF2B5EF4-FFF2-40B4-BE49-F238E27FC236}">
                <a16:creationId xmlns:a16="http://schemas.microsoft.com/office/drawing/2014/main" id="{279E7B77-B573-3518-07AE-00FDA49AA537}"/>
              </a:ext>
            </a:extLst>
          </p:cNvPr>
          <p:cNvSpPr>
            <a:spLocks noGrp="1"/>
          </p:cNvSpPr>
          <p:nvPr>
            <p:ph sz="half" idx="2"/>
          </p:nvPr>
        </p:nvSpPr>
        <p:spPr>
          <a:xfrm>
            <a:off x="6172199" y="1295401"/>
            <a:ext cx="5553075" cy="4648200"/>
          </a:xfrm>
        </p:spPr>
        <p:txBody>
          <a:bodyPr>
            <a:normAutofit/>
          </a:bodyPr>
          <a:lstStyle/>
          <a:p>
            <a:pPr fontAlgn="base"/>
            <a:r>
              <a:rPr lang="en-US" b="1" dirty="0" err="1"/>
              <a:t>astrologersEarnings</a:t>
            </a:r>
            <a:r>
              <a:rPr lang="en-US" b="1" dirty="0"/>
              <a:t>:</a:t>
            </a:r>
            <a:r>
              <a:rPr lang="en-US" dirty="0"/>
              <a:t> Earnings of the astrologer from the session.</a:t>
            </a:r>
            <a:endParaRPr lang="en-US" b="1" dirty="0"/>
          </a:p>
          <a:p>
            <a:pPr fontAlgn="base"/>
            <a:r>
              <a:rPr lang="en-US" b="1" dirty="0" err="1"/>
              <a:t>netAmount</a:t>
            </a:r>
            <a:r>
              <a:rPr lang="en-US" b="1" dirty="0"/>
              <a:t>:</a:t>
            </a:r>
            <a:r>
              <a:rPr lang="en-US" dirty="0"/>
              <a:t> Net amount after deductions.</a:t>
            </a:r>
            <a:endParaRPr lang="en-US" b="1" dirty="0"/>
          </a:p>
          <a:p>
            <a:pPr fontAlgn="base"/>
            <a:r>
              <a:rPr lang="en-US" b="1" dirty="0"/>
              <a:t>region:</a:t>
            </a:r>
            <a:r>
              <a:rPr lang="en-US" dirty="0"/>
              <a:t> Region of the user.</a:t>
            </a:r>
            <a:endParaRPr lang="en-US" b="1" dirty="0"/>
          </a:p>
          <a:p>
            <a:pPr fontAlgn="base"/>
            <a:r>
              <a:rPr lang="en-US" b="1" dirty="0" err="1"/>
              <a:t>userCallStatus</a:t>
            </a:r>
            <a:r>
              <a:rPr lang="en-US" b="1" dirty="0"/>
              <a:t>:</a:t>
            </a:r>
            <a:r>
              <a:rPr lang="en-US" dirty="0"/>
              <a:t> Status of the user's call.</a:t>
            </a:r>
            <a:endParaRPr lang="en-US" b="1" dirty="0"/>
          </a:p>
          <a:p>
            <a:pPr fontAlgn="base"/>
            <a:r>
              <a:rPr lang="en-US" b="1" dirty="0" err="1"/>
              <a:t>userOnCallDuration</a:t>
            </a:r>
            <a:r>
              <a:rPr lang="en-US" b="1" dirty="0"/>
              <a:t>:</a:t>
            </a:r>
            <a:r>
              <a:rPr lang="en-US" dirty="0"/>
              <a:t> Duration of the user's call.</a:t>
            </a:r>
            <a:endParaRPr lang="en-US" b="1" dirty="0"/>
          </a:p>
          <a:p>
            <a:pPr fontAlgn="base"/>
            <a:r>
              <a:rPr lang="en-US" b="1" dirty="0"/>
              <a:t>rating:</a:t>
            </a:r>
            <a:r>
              <a:rPr lang="en-US" dirty="0"/>
              <a:t> Rating assigned based on the session's status.</a:t>
            </a:r>
            <a:endParaRPr lang="en-US" b="1" dirty="0"/>
          </a:p>
        </p:txBody>
      </p:sp>
    </p:spTree>
    <p:extLst>
      <p:ext uri="{BB962C8B-B14F-4D97-AF65-F5344CB8AC3E}">
        <p14:creationId xmlns:p14="http://schemas.microsoft.com/office/powerpoint/2010/main" val="279397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B9AC1-B54D-1536-BC1F-12A117B6E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A722D-2E61-85C6-6121-A474A0FBACBF}"/>
              </a:ext>
            </a:extLst>
          </p:cNvPr>
          <p:cNvSpPr>
            <a:spLocks noGrp="1"/>
          </p:cNvSpPr>
          <p:nvPr>
            <p:ph type="title"/>
          </p:nvPr>
        </p:nvSpPr>
        <p:spPr>
          <a:xfrm>
            <a:off x="581024" y="304800"/>
            <a:ext cx="4286557" cy="714375"/>
          </a:xfrm>
        </p:spPr>
        <p:txBody>
          <a:bodyPr>
            <a:normAutofit/>
          </a:bodyPr>
          <a:lstStyle/>
          <a:p>
            <a:r>
              <a:rPr lang="en-IN" dirty="0">
                <a:effectLst/>
              </a:rPr>
              <a:t>Data Overview </a:t>
            </a:r>
          </a:p>
        </p:txBody>
      </p:sp>
      <p:pic>
        <p:nvPicPr>
          <p:cNvPr id="6" name="Content Placeholder 5">
            <a:extLst>
              <a:ext uri="{FF2B5EF4-FFF2-40B4-BE49-F238E27FC236}">
                <a16:creationId xmlns:a16="http://schemas.microsoft.com/office/drawing/2014/main" id="{2FB99435-83A6-53BA-416C-BB84F7DFD55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1025" y="1019175"/>
            <a:ext cx="4591050" cy="4238625"/>
          </a:xfrm>
        </p:spPr>
      </p:pic>
      <p:sp>
        <p:nvSpPr>
          <p:cNvPr id="7" name="Rectangle 6">
            <a:extLst>
              <a:ext uri="{FF2B5EF4-FFF2-40B4-BE49-F238E27FC236}">
                <a16:creationId xmlns:a16="http://schemas.microsoft.com/office/drawing/2014/main" id="{4BFDABE3-724E-4AD8-C69D-52A11B9E3B3A}"/>
              </a:ext>
            </a:extLst>
          </p:cNvPr>
          <p:cNvSpPr/>
          <p:nvPr/>
        </p:nvSpPr>
        <p:spPr>
          <a:xfrm>
            <a:off x="5876926" y="2184052"/>
            <a:ext cx="5838824" cy="1384995"/>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400" b="1" dirty="0">
                <a:solidFill>
                  <a:srgbClr val="000000"/>
                </a:solidFill>
                <a:latin typeface="Times New Roman" panose="02020603050405020304" pitchFamily="18" charset="0"/>
                <a:cs typeface="Times New Roman" panose="02020603050405020304" pitchFamily="18" charset="0"/>
              </a:rPr>
              <a:t>Data Cleaning and Preprocessing</a:t>
            </a:r>
            <a:endParaRPr lang="en-US" sz="1400" dirty="0">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Attribute Removal: </a:t>
            </a:r>
            <a:r>
              <a:rPr lang="en-US" sz="1400" dirty="0">
                <a:solidFill>
                  <a:srgbClr val="000000"/>
                </a:solidFill>
                <a:latin typeface="Times New Roman" panose="02020603050405020304" pitchFamily="18" charset="0"/>
                <a:cs typeface="Times New Roman" panose="02020603050405020304" pitchFamily="18" charset="0"/>
              </a:rPr>
              <a:t>Removed non-informative columns.</a:t>
            </a:r>
            <a:endParaRPr lang="en-US" sz="1400" b="1" dirty="0">
              <a:solidFill>
                <a:srgbClr val="000000"/>
              </a:solidFill>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Data Consistency: </a:t>
            </a:r>
            <a:r>
              <a:rPr lang="en-US" sz="1400" dirty="0">
                <a:solidFill>
                  <a:srgbClr val="000000"/>
                </a:solidFill>
                <a:latin typeface="Times New Roman" panose="02020603050405020304" pitchFamily="18" charset="0"/>
                <a:cs typeface="Times New Roman" panose="02020603050405020304" pitchFamily="18" charset="0"/>
              </a:rPr>
              <a:t>Standardized </a:t>
            </a:r>
            <a:r>
              <a:rPr lang="en-US" sz="1400" dirty="0" err="1">
                <a:solidFill>
                  <a:srgbClr val="000000"/>
                </a:solidFill>
                <a:latin typeface="Times New Roman" panose="02020603050405020304" pitchFamily="18" charset="0"/>
                <a:cs typeface="Times New Roman" panose="02020603050405020304" pitchFamily="18" charset="0"/>
              </a:rPr>
              <a:t>guruName</a:t>
            </a:r>
            <a:r>
              <a:rPr lang="en-US" sz="1400" dirty="0">
                <a:solidFill>
                  <a:srgbClr val="000000"/>
                </a:solidFill>
                <a:latin typeface="Times New Roman" panose="02020603050405020304" pitchFamily="18" charset="0"/>
                <a:cs typeface="Times New Roman" panose="02020603050405020304" pitchFamily="18" charset="0"/>
              </a:rPr>
              <a:t> formatting.</a:t>
            </a:r>
            <a:endParaRPr lang="en-US" sz="1400" b="1" dirty="0">
              <a:solidFill>
                <a:srgbClr val="000000"/>
              </a:solidFill>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Data Cleaning: </a:t>
            </a:r>
            <a:r>
              <a:rPr lang="en-US" sz="1400" dirty="0">
                <a:solidFill>
                  <a:srgbClr val="000000"/>
                </a:solidFill>
                <a:latin typeface="Times New Roman" panose="02020603050405020304" pitchFamily="18" charset="0"/>
                <a:cs typeface="Times New Roman" panose="02020603050405020304" pitchFamily="18" charset="0"/>
              </a:rPr>
              <a:t>Removed unwanted characters and handled missing values optimization.</a:t>
            </a:r>
            <a:endParaRPr lang="en-US" sz="1400" b="1" dirty="0">
              <a:solidFill>
                <a:srgbClr val="0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C6C1A28-6647-9FE0-A3A0-A017D1E0FD65}"/>
              </a:ext>
            </a:extLst>
          </p:cNvPr>
          <p:cNvSpPr txBox="1"/>
          <p:nvPr/>
        </p:nvSpPr>
        <p:spPr>
          <a:xfrm>
            <a:off x="5876925" y="723901"/>
            <a:ext cx="5838824" cy="1384995"/>
          </a:xfrm>
          <a:prstGeom prst="rect">
            <a:avLst/>
          </a:prstGeom>
          <a:noFill/>
        </p:spPr>
        <p:txBody>
          <a:bodyPr wrap="square" rtlCol="0">
            <a:spAutoFit/>
          </a:bodyPr>
          <a:lstStyle/>
          <a:p>
            <a:pPr algn="just"/>
            <a:r>
              <a:rPr lang="en-US" sz="1400" b="1" dirty="0">
                <a:solidFill>
                  <a:srgbClr val="000000"/>
                </a:solidFill>
                <a:latin typeface="Times New Roman" panose="02020603050405020304" pitchFamily="18" charset="0"/>
                <a:cs typeface="Times New Roman" panose="02020603050405020304" pitchFamily="18" charset="0"/>
              </a:rPr>
              <a:t>Key Performance Indicators (KPIs)</a:t>
            </a:r>
            <a:endParaRPr lang="en-US" sz="1400" dirty="0">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Engagement: </a:t>
            </a:r>
            <a:r>
              <a:rPr lang="en-US" sz="1400" dirty="0">
                <a:solidFill>
                  <a:srgbClr val="000000"/>
                </a:solidFill>
                <a:latin typeface="Times New Roman" panose="02020603050405020304" pitchFamily="18" charset="0"/>
                <a:cs typeface="Times New Roman" panose="02020603050405020304" pitchFamily="18" charset="0"/>
              </a:rPr>
              <a:t>Over 26K monthly users.</a:t>
            </a:r>
            <a:endParaRPr lang="en-US" sz="1400" b="1" dirty="0">
              <a:solidFill>
                <a:srgbClr val="000000"/>
              </a:solidFill>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Agents: </a:t>
            </a:r>
            <a:r>
              <a:rPr lang="en-US" sz="1400" dirty="0">
                <a:solidFill>
                  <a:srgbClr val="000000"/>
                </a:solidFill>
                <a:latin typeface="Times New Roman" panose="02020603050405020304" pitchFamily="18" charset="0"/>
                <a:cs typeface="Times New Roman" panose="02020603050405020304" pitchFamily="18" charset="0"/>
              </a:rPr>
              <a:t>131 dedicated agents.</a:t>
            </a:r>
            <a:endParaRPr lang="en-US" sz="1400" b="1" dirty="0">
              <a:solidFill>
                <a:srgbClr val="000000"/>
              </a:solidFill>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Revenue: </a:t>
            </a:r>
            <a:r>
              <a:rPr lang="en-US" sz="1400" dirty="0">
                <a:solidFill>
                  <a:srgbClr val="000000"/>
                </a:solidFill>
                <a:latin typeface="Times New Roman" panose="02020603050405020304" pitchFamily="18" charset="0"/>
                <a:cs typeface="Times New Roman" panose="02020603050405020304" pitchFamily="18" charset="0"/>
              </a:rPr>
              <a:t>Monthly revenue over 2 lakhs.</a:t>
            </a:r>
            <a:endParaRPr lang="en-US" sz="1400" b="1" dirty="0">
              <a:solidFill>
                <a:srgbClr val="000000"/>
              </a:solidFill>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Investment: </a:t>
            </a:r>
            <a:r>
              <a:rPr lang="en-US" sz="1400" dirty="0">
                <a:solidFill>
                  <a:srgbClr val="000000"/>
                </a:solidFill>
                <a:latin typeface="Times New Roman" panose="02020603050405020304" pitchFamily="18" charset="0"/>
                <a:cs typeface="Times New Roman" panose="02020603050405020304" pitchFamily="18" charset="0"/>
              </a:rPr>
              <a:t>1 crore investment for business optimization.</a:t>
            </a:r>
            <a:endParaRPr lang="en-US" sz="1400" b="1" dirty="0">
              <a:solidFill>
                <a:srgbClr val="000000"/>
              </a:solidFill>
              <a:latin typeface="Times New Roman" panose="02020603050405020304" pitchFamily="18" charset="0"/>
              <a:cs typeface="Times New Roman" panose="02020603050405020304" pitchFamily="18" charset="0"/>
            </a:endParaRPr>
          </a:p>
          <a:p>
            <a:endParaRPr lang="en-IN" sz="1400" b="1" cap="all" dirty="0">
              <a:solidFill>
                <a:schemeClr val="accent1"/>
              </a:solidFill>
              <a:latin typeface="+mj-lt"/>
              <a:ea typeface="+mj-ea"/>
              <a:cs typeface="+mj-cs"/>
            </a:endParaRPr>
          </a:p>
        </p:txBody>
      </p:sp>
      <p:sp>
        <p:nvSpPr>
          <p:cNvPr id="12" name="TextBox 11">
            <a:extLst>
              <a:ext uri="{FF2B5EF4-FFF2-40B4-BE49-F238E27FC236}">
                <a16:creationId xmlns:a16="http://schemas.microsoft.com/office/drawing/2014/main" id="{31EBC1DC-E6D3-6731-9C8F-3077DC5F3B26}"/>
              </a:ext>
            </a:extLst>
          </p:cNvPr>
          <p:cNvSpPr txBox="1"/>
          <p:nvPr/>
        </p:nvSpPr>
        <p:spPr>
          <a:xfrm>
            <a:off x="5876925" y="3981450"/>
            <a:ext cx="5838823" cy="1384995"/>
          </a:xfrm>
          <a:prstGeom prst="rect">
            <a:avLst/>
          </a:prstGeom>
          <a:noFill/>
        </p:spPr>
        <p:txBody>
          <a:bodyPr wrap="square" rtlCol="0">
            <a:spAutoFit/>
          </a:bodyPr>
          <a:lstStyle/>
          <a:p>
            <a:pPr algn="just"/>
            <a:r>
              <a:rPr lang="en-US" sz="1400" b="1" dirty="0">
                <a:solidFill>
                  <a:srgbClr val="000000"/>
                </a:solidFill>
                <a:latin typeface="Times New Roman" panose="02020603050405020304" pitchFamily="18" charset="0"/>
                <a:cs typeface="Times New Roman" panose="02020603050405020304" pitchFamily="18" charset="0"/>
              </a:rPr>
              <a:t>Data Utilization</a:t>
            </a:r>
            <a:endParaRPr lang="en-US" sz="1400" dirty="0">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Business Analysis: </a:t>
            </a:r>
            <a:r>
              <a:rPr lang="en-US" sz="1400" dirty="0">
                <a:solidFill>
                  <a:srgbClr val="000000"/>
                </a:solidFill>
                <a:latin typeface="Times New Roman" panose="02020603050405020304" pitchFamily="18" charset="0"/>
                <a:cs typeface="Times New Roman" panose="02020603050405020304" pitchFamily="18" charset="0"/>
              </a:rPr>
              <a:t>Deep dive into </a:t>
            </a:r>
            <a:r>
              <a:rPr lang="en-US" sz="1400" dirty="0" err="1">
                <a:solidFill>
                  <a:srgbClr val="000000"/>
                </a:solidFill>
                <a:latin typeface="Times New Roman" panose="02020603050405020304" pitchFamily="18" charset="0"/>
                <a:cs typeface="Times New Roman" panose="02020603050405020304" pitchFamily="18" charset="0"/>
              </a:rPr>
              <a:t>AstroSage's</a:t>
            </a:r>
            <a:r>
              <a:rPr lang="en-US" sz="1400" dirty="0">
                <a:solidFill>
                  <a:srgbClr val="000000"/>
                </a:solidFill>
                <a:latin typeface="Times New Roman" panose="02020603050405020304" pitchFamily="18" charset="0"/>
                <a:cs typeface="Times New Roman" panose="02020603050405020304" pitchFamily="18" charset="0"/>
              </a:rPr>
              <a:t> business model.</a:t>
            </a:r>
            <a:endParaRPr lang="en-US" sz="1400" b="1" dirty="0">
              <a:solidFill>
                <a:srgbClr val="000000"/>
              </a:solidFill>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Key Insights: </a:t>
            </a:r>
            <a:r>
              <a:rPr lang="en-US" sz="1400" dirty="0">
                <a:solidFill>
                  <a:srgbClr val="000000"/>
                </a:solidFill>
                <a:latin typeface="Times New Roman" panose="02020603050405020304" pitchFamily="18" charset="0"/>
                <a:cs typeface="Times New Roman" panose="02020603050405020304" pitchFamily="18" charset="0"/>
              </a:rPr>
              <a:t>Understand user behavior, internal challenges, and areas for improvement.</a:t>
            </a:r>
            <a:endParaRPr lang="en-US" sz="1400" b="1" dirty="0">
              <a:solidFill>
                <a:srgbClr val="000000"/>
              </a:solidFill>
              <a:latin typeface="Times New Roman" panose="02020603050405020304" pitchFamily="18" charset="0"/>
              <a:cs typeface="Times New Roman" panose="02020603050405020304" pitchFamily="18" charset="0"/>
            </a:endParaRPr>
          </a:p>
          <a:p>
            <a:pPr marL="519989" indent="-285750" algn="just" fontAlgn="base">
              <a:buFont typeface="Wingdings" panose="05000000000000000000" pitchFamily="2" charset="2"/>
              <a:buChar char="q"/>
            </a:pPr>
            <a:r>
              <a:rPr lang="en-US" sz="1400" b="1" dirty="0">
                <a:solidFill>
                  <a:srgbClr val="000000"/>
                </a:solidFill>
                <a:latin typeface="Times New Roman" panose="02020603050405020304" pitchFamily="18" charset="0"/>
                <a:cs typeface="Times New Roman" panose="02020603050405020304" pitchFamily="18" charset="0"/>
              </a:rPr>
              <a:t>Investment Guidance: </a:t>
            </a:r>
            <a:r>
              <a:rPr lang="en-US" sz="1400" dirty="0">
                <a:solidFill>
                  <a:srgbClr val="000000"/>
                </a:solidFill>
                <a:latin typeface="Times New Roman" panose="02020603050405020304" pitchFamily="18" charset="0"/>
                <a:cs typeface="Times New Roman" panose="02020603050405020304" pitchFamily="18" charset="0"/>
              </a:rPr>
              <a:t>Identify strategic areas for resource allocation.</a:t>
            </a:r>
            <a:endParaRPr lang="en-US" sz="1400" b="1" dirty="0">
              <a:solidFill>
                <a:srgbClr val="000000"/>
              </a:solidFill>
              <a:latin typeface="Times New Roman" panose="02020603050405020304" pitchFamily="18" charset="0"/>
              <a:cs typeface="Times New Roman" panose="02020603050405020304" pitchFamily="18" charset="0"/>
            </a:endParaRPr>
          </a:p>
          <a:p>
            <a:endParaRPr lang="en-IN" sz="1400" dirty="0"/>
          </a:p>
        </p:txBody>
      </p:sp>
    </p:spTree>
    <p:extLst>
      <p:ext uri="{BB962C8B-B14F-4D97-AF65-F5344CB8AC3E}">
        <p14:creationId xmlns:p14="http://schemas.microsoft.com/office/powerpoint/2010/main" val="342677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E15A-E680-F19F-8BAE-9E0744E8C8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A773B-6291-D014-13AE-9D6311036550}"/>
              </a:ext>
            </a:extLst>
          </p:cNvPr>
          <p:cNvSpPr>
            <a:spLocks noGrp="1"/>
          </p:cNvSpPr>
          <p:nvPr>
            <p:ph type="title"/>
          </p:nvPr>
        </p:nvSpPr>
        <p:spPr>
          <a:xfrm>
            <a:off x="504825" y="539182"/>
            <a:ext cx="9277350" cy="1318193"/>
          </a:xfrm>
        </p:spPr>
        <p:txBody>
          <a:bodyPr>
            <a:normAutofit fontScale="90000"/>
          </a:bodyPr>
          <a:lstStyle/>
          <a:p>
            <a:r>
              <a:rPr lang="en-IN" sz="3600" dirty="0">
                <a:effectLst/>
              </a:rPr>
              <a:t>Analytical approach and Tool</a:t>
            </a:r>
            <a:br>
              <a:rPr lang="en-IN" b="0" dirty="0">
                <a:effectLst/>
              </a:rPr>
            </a:br>
            <a:br>
              <a:rPr lang="en-IN" dirty="0"/>
            </a:br>
            <a:endParaRPr lang="en-IN" dirty="0"/>
          </a:p>
        </p:txBody>
      </p:sp>
      <p:sp>
        <p:nvSpPr>
          <p:cNvPr id="3" name="Content Placeholder 2">
            <a:extLst>
              <a:ext uri="{FF2B5EF4-FFF2-40B4-BE49-F238E27FC236}">
                <a16:creationId xmlns:a16="http://schemas.microsoft.com/office/drawing/2014/main" id="{75361D73-F501-E2F1-7935-BCAE03424AA3}"/>
              </a:ext>
            </a:extLst>
          </p:cNvPr>
          <p:cNvSpPr>
            <a:spLocks noGrp="1"/>
          </p:cNvSpPr>
          <p:nvPr>
            <p:ph sz="half" idx="1"/>
          </p:nvPr>
        </p:nvSpPr>
        <p:spPr>
          <a:xfrm>
            <a:off x="504824" y="904876"/>
            <a:ext cx="6654007" cy="5010150"/>
          </a:xfrm>
        </p:spPr>
        <p:txBody>
          <a:bodyPr>
            <a:normAutofit lnSpcReduction="10000"/>
          </a:bodyPr>
          <a:lstStyle/>
          <a:p>
            <a:pPr marL="45720" indent="0">
              <a:buNone/>
            </a:pPr>
            <a:endParaRPr lang="en-IN" dirty="0"/>
          </a:p>
          <a:p>
            <a:pPr fontAlgn="base"/>
            <a:r>
              <a:rPr lang="en-US" dirty="0"/>
              <a:t>Data Cleaning: Used spreadsheets functions like trim and Removing duplicates for data cleaning.</a:t>
            </a:r>
          </a:p>
          <a:p>
            <a:pPr fontAlgn="base"/>
            <a:r>
              <a:rPr lang="en-US" dirty="0"/>
              <a:t>Data Enrichment: Added new variables using Date functions for better analysis.</a:t>
            </a:r>
          </a:p>
          <a:p>
            <a:pPr fontAlgn="base"/>
            <a:r>
              <a:rPr lang="en-US" dirty="0"/>
              <a:t>Customer Segmentation: Applied SORT and FILTER functions to classify customers based on consultant type and time duration.</a:t>
            </a:r>
          </a:p>
          <a:p>
            <a:pPr fontAlgn="base"/>
            <a:r>
              <a:rPr lang="en-US" dirty="0"/>
              <a:t>Used Pivot tables to analyze the performance of consultants over different category type and ratings </a:t>
            </a:r>
            <a:r>
              <a:rPr lang="en-US" dirty="0" err="1"/>
              <a:t>recieved</a:t>
            </a:r>
            <a:r>
              <a:rPr lang="en-US" dirty="0"/>
              <a:t> on basis of consultations from users.</a:t>
            </a:r>
          </a:p>
          <a:p>
            <a:pPr fontAlgn="base"/>
            <a:r>
              <a:rPr lang="en-US" dirty="0"/>
              <a:t>Visualization: Created dynamic charts and dashboards for data representation, enabling interactive data exploration.</a:t>
            </a:r>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p:txBody>
      </p:sp>
      <p:pic>
        <p:nvPicPr>
          <p:cNvPr id="7" name="Content Placeholder 6">
            <a:extLst>
              <a:ext uri="{FF2B5EF4-FFF2-40B4-BE49-F238E27FC236}">
                <a16:creationId xmlns:a16="http://schemas.microsoft.com/office/drawing/2014/main" id="{19AE262B-E522-ADF0-2193-95DD0308D49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58831" y="1163069"/>
            <a:ext cx="4528344" cy="4409056"/>
          </a:xfrm>
        </p:spPr>
      </p:pic>
      <p:sp>
        <p:nvSpPr>
          <p:cNvPr id="6" name="Title 1">
            <a:extLst>
              <a:ext uri="{FF2B5EF4-FFF2-40B4-BE49-F238E27FC236}">
                <a16:creationId xmlns:a16="http://schemas.microsoft.com/office/drawing/2014/main" id="{49EB1CF1-F310-9367-8C2E-7C2BFD938330}"/>
              </a:ext>
            </a:extLst>
          </p:cNvPr>
          <p:cNvSpPr txBox="1">
            <a:spLocks/>
          </p:cNvSpPr>
          <p:nvPr/>
        </p:nvSpPr>
        <p:spPr>
          <a:xfrm>
            <a:off x="903287" y="539182"/>
            <a:ext cx="10385425" cy="594678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spTree>
    <p:extLst>
      <p:ext uri="{BB962C8B-B14F-4D97-AF65-F5344CB8AC3E}">
        <p14:creationId xmlns:p14="http://schemas.microsoft.com/office/powerpoint/2010/main" val="301826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031023_Win32.potx" id="{E7C5DF6E-549D-4E9B-935B-C6E8D839CE4F}" vid="{E5B5BF34-C341-4C53-BFF1-BF734FCD4F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Business red line presentation (widescreen)</Template>
  <TotalTime>1099</TotalTime>
  <Words>1522</Words>
  <Application>Microsoft Office PowerPoint</Application>
  <PresentationFormat>Widescreen</PresentationFormat>
  <Paragraphs>189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vt:lpstr>
      <vt:lpstr>Times New Roman</vt:lpstr>
      <vt:lpstr>Wingdings</vt:lpstr>
      <vt:lpstr>Red Line Business 16x9</vt:lpstr>
      <vt:lpstr>AstroSage Call Center Optimization Strategy</vt:lpstr>
      <vt:lpstr>Problem statement</vt:lpstr>
      <vt:lpstr>About Astrosage </vt:lpstr>
      <vt:lpstr>Introducing AstroSage &amp; The Service Model</vt:lpstr>
      <vt:lpstr>ATTRIBUTES USED </vt:lpstr>
      <vt:lpstr>ATTRIBUTES USED </vt:lpstr>
      <vt:lpstr>ATTRIBUTES USED </vt:lpstr>
      <vt:lpstr>Data Overview </vt:lpstr>
      <vt:lpstr>Analytical approach and Tool  </vt:lpstr>
      <vt:lpstr>Average Call Handled Per Agent Per Day</vt:lpstr>
      <vt:lpstr>Chat/Call Revenue Analysis</vt:lpstr>
      <vt:lpstr>Average Rating Analysis</vt:lpstr>
      <vt:lpstr>Ratings v/s Guru count analysis</vt:lpstr>
      <vt:lpstr>Chat Status Analysis</vt:lpstr>
      <vt:lpstr>Call Status Analysis</vt:lpstr>
      <vt:lpstr>PowerPoint Presentation</vt:lpstr>
      <vt:lpstr>PowerPoint Presentation</vt:lpstr>
      <vt:lpstr>Consolidated Call Center Performance Dashboard </vt:lpstr>
      <vt:lpstr>Recommendations  </vt:lpstr>
      <vt:lpstr>Conclusion &amp;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Shubham Kuiri</dc:creator>
  <cp:lastModifiedBy>Shubham Kuiri</cp:lastModifiedBy>
  <cp:revision>3</cp:revision>
  <dcterms:created xsi:type="dcterms:W3CDTF">2025-10-26T21:35:41Z</dcterms:created>
  <dcterms:modified xsi:type="dcterms:W3CDTF">2025-11-28T16:17:28Z</dcterms:modified>
</cp:coreProperties>
</file>